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0" r:id="rId1"/>
  </p:sldMasterIdLst>
  <p:sldIdLst>
    <p:sldId id="256" r:id="rId2"/>
    <p:sldId id="276" r:id="rId3"/>
    <p:sldId id="277" r:id="rId4"/>
    <p:sldId id="278" r:id="rId5"/>
    <p:sldId id="279" r:id="rId6"/>
    <p:sldId id="281" r:id="rId7"/>
    <p:sldId id="292" r:id="rId8"/>
    <p:sldId id="289" r:id="rId9"/>
    <p:sldId id="295" r:id="rId10"/>
    <p:sldId id="296" r:id="rId11"/>
    <p:sldId id="294" r:id="rId12"/>
    <p:sldId id="293" r:id="rId13"/>
    <p:sldId id="283" r:id="rId14"/>
    <p:sldId id="298" r:id="rId15"/>
    <p:sldId id="297" r:id="rId16"/>
    <p:sldId id="284" r:id="rId17"/>
    <p:sldId id="285" r:id="rId18"/>
    <p:sldId id="286" r:id="rId19"/>
    <p:sldId id="287" r:id="rId20"/>
    <p:sldId id="257" r:id="rId21"/>
  </p:sldIdLst>
  <p:sldSz cx="9144000" cy="6858000" type="screen4x3"/>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12" d="100"/>
          <a:sy n="112" d="100"/>
        </p:scale>
        <p:origin x="-1506" y="-7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11" name="Rectangle 10"/>
          <p:cNvSpPr/>
          <p:nvPr/>
        </p:nvSpPr>
        <p:spPr>
          <a:xfrm>
            <a:off x="0" y="3866920"/>
            <a:ext cx="9144000" cy="2991080"/>
          </a:xfrm>
          <a:prstGeom prst="rect">
            <a:avLst/>
          </a:prstGeom>
          <a:gradFill>
            <a:gsLst>
              <a:gs pos="0">
                <a:schemeClr val="bg1">
                  <a:alpha val="91000"/>
                </a:schemeClr>
              </a:gs>
              <a:gs pos="37000">
                <a:schemeClr val="bg1">
                  <a:alpha val="76000"/>
                </a:schemeClr>
              </a:gs>
              <a:gs pos="100000">
                <a:schemeClr val="bg2">
                  <a:alpha val="79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0" y="0"/>
            <a:ext cx="9144000" cy="3866920"/>
          </a:xfrm>
          <a:prstGeom prst="rect">
            <a:avLst/>
          </a:prstGeom>
          <a:gradFill flip="none" rotWithShape="1">
            <a:gsLst>
              <a:gs pos="0">
                <a:schemeClr val="bg1">
                  <a:alpha val="89000"/>
                </a:schemeClr>
              </a:gs>
              <a:gs pos="48000">
                <a:schemeClr val="bg1">
                  <a:alpha val="62000"/>
                </a:schemeClr>
              </a:gs>
              <a:gs pos="100000">
                <a:schemeClr val="bg2">
                  <a:alpha val="79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p:nvSpPr>
        <p:spPr>
          <a:xfrm>
            <a:off x="0" y="2652311"/>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0" y="1600200"/>
            <a:ext cx="9144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1473795" y="5052545"/>
            <a:ext cx="5637010" cy="882119"/>
          </a:xfrm>
        </p:spPr>
        <p:txBody>
          <a:bodyPr>
            <a:normAutofit/>
          </a:bodyPr>
          <a:lstStyle>
            <a:lvl1pPr marL="0" indent="0" algn="l">
              <a:buNone/>
              <a:defRPr sz="22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22BFBAD0-0637-4CC4-8A5C-7E5C2D9459C1}" type="datetimeFigureOut">
              <a:rPr lang="ru-RU" smtClean="0"/>
              <a:t>16.01.2025</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4F1104E-F870-4416-92B0-AA99A9F508E2}" type="slidenum">
              <a:rPr lang="ru-RU" smtClean="0"/>
              <a:t>‹#›</a:t>
            </a:fld>
            <a:endParaRPr lang="ru-RU"/>
          </a:p>
        </p:txBody>
      </p:sp>
      <p:sp>
        <p:nvSpPr>
          <p:cNvPr id="2" name="Title 1"/>
          <p:cNvSpPr>
            <a:spLocks noGrp="1"/>
          </p:cNvSpPr>
          <p:nvPr>
            <p:ph type="ctrTitle"/>
          </p:nvPr>
        </p:nvSpPr>
        <p:spPr>
          <a:xfrm>
            <a:off x="817581" y="3132290"/>
            <a:ext cx="7175351" cy="1793167"/>
          </a:xfrm>
          <a:effectLst/>
        </p:spPr>
        <p:txBody>
          <a:bodyPr>
            <a:noAutofit/>
          </a:bodyPr>
          <a:lstStyle>
            <a:lvl1pPr marL="640080" indent="-457200" algn="l">
              <a:defRPr sz="5400"/>
            </a:lvl1pPr>
          </a:lstStyle>
          <a:p>
            <a:r>
              <a:rPr lang="ru-RU" smtClean="0"/>
              <a:t>Образец заголовка</a:t>
            </a:r>
            <a:endParaRPr lang="en-US" dirty="0"/>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a:p>
        </p:txBody>
      </p:sp>
      <p:sp>
        <p:nvSpPr>
          <p:cNvPr id="3" name="Vertical Text Placeholder 2"/>
          <p:cNvSpPr>
            <a:spLocks noGrp="1"/>
          </p:cNvSpPr>
          <p:nvPr>
            <p:ph type="body" orient="vert" idx="1"/>
          </p:nvPr>
        </p:nvSpPr>
        <p:spPr>
          <a:xfrm>
            <a:off x="1905000" y="731519"/>
            <a:ext cx="6400800" cy="3474720"/>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4" name="Date Placeholder 3"/>
          <p:cNvSpPr>
            <a:spLocks noGrp="1"/>
          </p:cNvSpPr>
          <p:nvPr>
            <p:ph type="dt" sz="half" idx="10"/>
          </p:nvPr>
        </p:nvSpPr>
        <p:spPr/>
        <p:txBody>
          <a:bodyPr/>
          <a:lstStyle/>
          <a:p>
            <a:fld id="{22BFBAD0-0637-4CC4-8A5C-7E5C2D9459C1}" type="datetimeFigureOut">
              <a:rPr lang="ru-RU" smtClean="0"/>
              <a:t>16.01.2025</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4F1104E-F870-4416-92B0-AA99A9F508E2}" type="slidenum">
              <a:rPr lang="ru-RU" smtClean="0"/>
              <a:t>‹#›</a:t>
            </a:fld>
            <a:endParaRPr lang="ru-RU"/>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53758" y="376517"/>
            <a:ext cx="2057400" cy="5238339"/>
          </a:xfrm>
          <a:effectLst/>
        </p:spPr>
        <p:txBody>
          <a:bodyPr vert="eaVert"/>
          <a:lstStyle>
            <a:lvl1pPr algn="l">
              <a:defRPr/>
            </a:lvl1pPr>
          </a:lstStyle>
          <a:p>
            <a:r>
              <a:rPr lang="ru-RU" smtClean="0"/>
              <a:t>Образец заголовка</a:t>
            </a:r>
            <a:endParaRPr lang="en-US"/>
          </a:p>
        </p:txBody>
      </p:sp>
      <p:sp>
        <p:nvSpPr>
          <p:cNvPr id="3" name="Vertical Text Placeholder 2"/>
          <p:cNvSpPr>
            <a:spLocks noGrp="1"/>
          </p:cNvSpPr>
          <p:nvPr>
            <p:ph type="body" orient="vert" idx="1"/>
          </p:nvPr>
        </p:nvSpPr>
        <p:spPr>
          <a:xfrm>
            <a:off x="3324113" y="731519"/>
            <a:ext cx="4829287" cy="4894729"/>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22BFBAD0-0637-4CC4-8A5C-7E5C2D9459C1}" type="datetimeFigureOut">
              <a:rPr lang="ru-RU" smtClean="0"/>
              <a:t>16.01.2025</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4F1104E-F870-4416-92B0-AA99A9F508E2}" type="slidenum">
              <a:rPr lang="ru-RU" smtClean="0"/>
              <a:t>‹#›</a:t>
            </a:fld>
            <a:endParaRPr lang="ru-RU"/>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2BFBAD0-0637-4CC4-8A5C-7E5C2D9459C1}" type="datetimeFigureOut">
              <a:rPr lang="ru-RU" smtClean="0"/>
              <a:t>16.01.2025</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4F1104E-F870-4416-92B0-AA99A9F508E2}" type="slidenum">
              <a:rPr lang="ru-RU" smtClean="0"/>
              <a:t>‹#›</a:t>
            </a:fld>
            <a:endParaRPr lang="ru-RU"/>
          </a:p>
        </p:txBody>
      </p:sp>
      <p:sp>
        <p:nvSpPr>
          <p:cNvPr id="8" name="Title 7"/>
          <p:cNvSpPr>
            <a:spLocks noGrp="1"/>
          </p:cNvSpPr>
          <p:nvPr>
            <p:ph type="title"/>
          </p:nvPr>
        </p:nvSpPr>
        <p:spPr/>
        <p:txBody>
          <a:bodyPr/>
          <a:lstStyle/>
          <a:p>
            <a:r>
              <a:rPr lang="ru-RU" smtClean="0"/>
              <a:t>Образец заголовка</a:t>
            </a:r>
            <a:endParaRPr lang="en-US"/>
          </a:p>
        </p:txBody>
      </p:sp>
      <p:sp>
        <p:nvSpPr>
          <p:cNvPr id="10" name="Content Placeholder 9"/>
          <p:cNvSpPr>
            <a:spLocks noGrp="1"/>
          </p:cNvSpPr>
          <p:nvPr>
            <p:ph sz="quarter" idx="13"/>
          </p:nvPr>
        </p:nvSpPr>
        <p:spPr>
          <a:xfrm>
            <a:off x="1143000" y="731520"/>
            <a:ext cx="6400800" cy="3474720"/>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7" name="Rectangle 6"/>
          <p:cNvSpPr/>
          <p:nvPr/>
        </p:nvSpPr>
        <p:spPr>
          <a:xfrm>
            <a:off x="0" y="3866920"/>
            <a:ext cx="9144000" cy="2991080"/>
          </a:xfrm>
          <a:prstGeom prst="rect">
            <a:avLst/>
          </a:prstGeom>
          <a:gradFill>
            <a:gsLst>
              <a:gs pos="0">
                <a:schemeClr val="bg1">
                  <a:alpha val="92000"/>
                </a:schemeClr>
              </a:gs>
              <a:gs pos="37000">
                <a:schemeClr val="bg1">
                  <a:alpha val="77000"/>
                </a:schemeClr>
              </a:gs>
              <a:gs pos="100000">
                <a:schemeClr val="bg2">
                  <a:alpha val="8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0"/>
            <a:ext cx="9144000" cy="3866920"/>
          </a:xfrm>
          <a:prstGeom prst="rect">
            <a:avLst/>
          </a:prstGeom>
          <a:gradFill flip="none" rotWithShape="1">
            <a:gsLst>
              <a:gs pos="0">
                <a:schemeClr val="bg1">
                  <a:alpha val="90000"/>
                </a:schemeClr>
              </a:gs>
              <a:gs pos="48000">
                <a:schemeClr val="bg1">
                  <a:alpha val="63000"/>
                </a:schemeClr>
              </a:gs>
              <a:gs pos="100000">
                <a:schemeClr val="bg2">
                  <a:alpha val="8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2652311"/>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0" y="1600200"/>
            <a:ext cx="9144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033195" y="2172648"/>
            <a:ext cx="5966666" cy="2423346"/>
          </a:xfrm>
          <a:effectLst/>
        </p:spPr>
        <p:txBody>
          <a:bodyPr anchor="b"/>
          <a:lstStyle>
            <a:lvl1pPr algn="r">
              <a:defRPr sz="4600" b="1" cap="none" baseline="0"/>
            </a:lvl1pPr>
          </a:lstStyle>
          <a:p>
            <a:r>
              <a:rPr lang="ru-RU" smtClean="0"/>
              <a:t>Образец заголовка</a:t>
            </a:r>
            <a:endParaRPr lang="en-US" dirty="0"/>
          </a:p>
        </p:txBody>
      </p:sp>
      <p:sp>
        <p:nvSpPr>
          <p:cNvPr id="3" name="Text Placeholder 2"/>
          <p:cNvSpPr>
            <a:spLocks noGrp="1"/>
          </p:cNvSpPr>
          <p:nvPr>
            <p:ph type="body" idx="1"/>
          </p:nvPr>
        </p:nvSpPr>
        <p:spPr>
          <a:xfrm>
            <a:off x="2022438" y="4607511"/>
            <a:ext cx="5970494" cy="835460"/>
          </a:xfrm>
        </p:spPr>
        <p:txBody>
          <a:bodyPr anchor="t"/>
          <a:lstStyle>
            <a:lvl1pPr marL="0" indent="0" algn="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22BFBAD0-0637-4CC4-8A5C-7E5C2D9459C1}" type="datetimeFigureOut">
              <a:rPr lang="ru-RU" smtClean="0"/>
              <a:t>16.01.2025</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4F1104E-F870-4416-92B0-AA99A9F508E2}" type="slidenum">
              <a:rPr lang="ru-RU" smtClean="0"/>
              <a:t>‹#›</a:t>
            </a:fld>
            <a:endParaRPr lang="ru-RU"/>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22BFBAD0-0637-4CC4-8A5C-7E5C2D9459C1}" type="datetimeFigureOut">
              <a:rPr lang="ru-RU" smtClean="0"/>
              <a:t>16.01.2025</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A4F1104E-F870-4416-92B0-AA99A9F508E2}" type="slidenum">
              <a:rPr lang="ru-RU" smtClean="0"/>
              <a:t>‹#›</a:t>
            </a:fld>
            <a:endParaRPr lang="ru-RU"/>
          </a:p>
        </p:txBody>
      </p:sp>
      <p:sp>
        <p:nvSpPr>
          <p:cNvPr id="8" name="Title 7"/>
          <p:cNvSpPr>
            <a:spLocks noGrp="1"/>
          </p:cNvSpPr>
          <p:nvPr>
            <p:ph type="title"/>
          </p:nvPr>
        </p:nvSpPr>
        <p:spPr/>
        <p:txBody>
          <a:bodyPr/>
          <a:lstStyle/>
          <a:p>
            <a:r>
              <a:rPr lang="ru-RU" smtClean="0"/>
              <a:t>Образец заголовка</a:t>
            </a:r>
            <a:endParaRPr lang="en-US"/>
          </a:p>
        </p:txBody>
      </p:sp>
      <p:sp>
        <p:nvSpPr>
          <p:cNvPr id="9" name="Content Placeholder 8"/>
          <p:cNvSpPr>
            <a:spLocks noGrp="1"/>
          </p:cNvSpPr>
          <p:nvPr>
            <p:ph sz="quarter" idx="13"/>
          </p:nvPr>
        </p:nvSpPr>
        <p:spPr>
          <a:xfrm>
            <a:off x="1142999" y="731519"/>
            <a:ext cx="3346704" cy="3474720"/>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11" name="Content Placeholder 10"/>
          <p:cNvSpPr>
            <a:spLocks noGrp="1"/>
          </p:cNvSpPr>
          <p:nvPr>
            <p:ph sz="quarter" idx="14"/>
          </p:nvPr>
        </p:nvSpPr>
        <p:spPr>
          <a:xfrm>
            <a:off x="4645152" y="731520"/>
            <a:ext cx="3346704" cy="3474720"/>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43000" y="731520"/>
            <a:ext cx="3346704" cy="639762"/>
          </a:xfrm>
        </p:spPr>
        <p:txBody>
          <a:bodyPr anchor="b">
            <a:noAutofit/>
          </a:bodyPr>
          <a:lstStyle>
            <a:lvl1pPr marL="0" indent="0" algn="ctr">
              <a:buNone/>
              <a:defRPr lang="en-US" sz="2400" b="1" i="0" kern="1200" dirty="0" smtClean="0">
                <a:gradFill>
                  <a:gsLst>
                    <a:gs pos="0">
                      <a:schemeClr val="tx1"/>
                    </a:gs>
                    <a:gs pos="40000">
                      <a:schemeClr val="tx1">
                        <a:lumMod val="75000"/>
                        <a:lumOff val="25000"/>
                      </a:schemeClr>
                    </a:gs>
                    <a:gs pos="100000">
                      <a:schemeClr val="tx2">
                        <a:alpha val="65000"/>
                      </a:schemeClr>
                    </a:gs>
                  </a:gsLst>
                  <a:lin ang="5400000" scaled="0"/>
                </a:gradFill>
                <a:effectLst/>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1156447" y="1400327"/>
            <a:ext cx="3346704" cy="2743200"/>
          </a:xfrm>
        </p:spPr>
        <p:txBody>
          <a:bodyPr>
            <a:normAutofit/>
          </a:bodyPr>
          <a:lstStyle>
            <a:lvl1pPr>
              <a:defRPr sz="18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4647302" y="731520"/>
            <a:ext cx="3346704" cy="639762"/>
          </a:xfrm>
        </p:spPr>
        <p:txBody>
          <a:bodyPr anchor="b">
            <a:noAutofit/>
          </a:bodyPr>
          <a:lstStyle>
            <a:lvl1pPr marL="0" indent="0" algn="ctr">
              <a:buNone/>
              <a:defRPr lang="en-US" sz="2400" b="1" i="0" kern="1200" dirty="0" smtClean="0">
                <a:gradFill>
                  <a:gsLst>
                    <a:gs pos="0">
                      <a:schemeClr val="tx1"/>
                    </a:gs>
                    <a:gs pos="40000">
                      <a:schemeClr val="tx1">
                        <a:lumMod val="75000"/>
                        <a:lumOff val="25000"/>
                      </a:schemeClr>
                    </a:gs>
                    <a:gs pos="100000">
                      <a:schemeClr val="tx2">
                        <a:alpha val="65000"/>
                      </a:schemeClr>
                    </a:gs>
                  </a:gsLst>
                  <a:lin ang="5400000" scaled="0"/>
                </a:gradFill>
                <a:effectLst/>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ctr" defTabSz="914400" rtl="0" eaLnBrk="1" latinLnBrk="0" hangingPunct="1">
              <a:spcBef>
                <a:spcPct val="20000"/>
              </a:spcBef>
              <a:spcAft>
                <a:spcPts val="300"/>
              </a:spcAft>
              <a:buClr>
                <a:schemeClr val="accent6">
                  <a:lumMod val="75000"/>
                </a:schemeClr>
              </a:buClr>
              <a:buSzPct val="130000"/>
              <a:buFont typeface="Georgia" pitchFamily="18" charset="0"/>
              <a:buNone/>
            </a:pPr>
            <a:r>
              <a:rPr lang="ru-RU" smtClean="0"/>
              <a:t>Образец текста</a:t>
            </a:r>
          </a:p>
        </p:txBody>
      </p:sp>
      <p:sp>
        <p:nvSpPr>
          <p:cNvPr id="6" name="Content Placeholder 5"/>
          <p:cNvSpPr>
            <a:spLocks noGrp="1"/>
          </p:cNvSpPr>
          <p:nvPr>
            <p:ph sz="quarter" idx="4"/>
          </p:nvPr>
        </p:nvSpPr>
        <p:spPr>
          <a:xfrm>
            <a:off x="4645025" y="1399032"/>
            <a:ext cx="3346704" cy="2743200"/>
          </a:xfrm>
        </p:spPr>
        <p:txBody>
          <a:bodyPr>
            <a:normAutofit/>
          </a:bodyPr>
          <a:lstStyle>
            <a:lvl1pPr>
              <a:defRPr sz="18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22BFBAD0-0637-4CC4-8A5C-7E5C2D9459C1}" type="datetimeFigureOut">
              <a:rPr lang="ru-RU" smtClean="0"/>
              <a:t>16.01.2025</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A4F1104E-F870-4416-92B0-AA99A9F508E2}" type="slidenum">
              <a:rPr lang="ru-RU" smtClean="0"/>
              <a:t>‹#›</a:t>
            </a:fld>
            <a:endParaRPr lang="ru-RU"/>
          </a:p>
        </p:txBody>
      </p:sp>
      <p:sp>
        <p:nvSpPr>
          <p:cNvPr id="10" name="Title 9"/>
          <p:cNvSpPr>
            <a:spLocks noGrp="1"/>
          </p:cNvSpPr>
          <p:nvPr>
            <p:ph type="title"/>
          </p:nvPr>
        </p:nvSpPr>
        <p:spPr/>
        <p:txBody>
          <a:bodyPr/>
          <a:lstStyle/>
          <a:p>
            <a:r>
              <a:rPr lang="ru-RU" smtClean="0"/>
              <a:t>Образец заголовка</a:t>
            </a:r>
            <a:endParaRPr lang="en-US"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22BFBAD0-0637-4CC4-8A5C-7E5C2D9459C1}" type="datetimeFigureOut">
              <a:rPr lang="ru-RU" smtClean="0"/>
              <a:t>16.01.2025</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A4F1104E-F870-4416-92B0-AA99A9F508E2}" type="slidenum">
              <a:rPr lang="ru-RU" smtClean="0"/>
              <a:t>‹#›</a:t>
            </a:fld>
            <a:endParaRPr lang="ru-RU"/>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BFBAD0-0637-4CC4-8A5C-7E5C2D9459C1}" type="datetimeFigureOut">
              <a:rPr lang="ru-RU" smtClean="0"/>
              <a:t>16.01.2025</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A4F1104E-F870-4416-92B0-AA99A9F508E2}" type="slidenum">
              <a:rPr lang="ru-RU" smtClean="0"/>
              <a:t>‹#›</a:t>
            </a:fld>
            <a:endParaRPr lang="ru-RU"/>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095" y="2209800"/>
            <a:ext cx="3636085" cy="1258493"/>
          </a:xfrm>
          <a:effectLst/>
        </p:spPr>
        <p:txBody>
          <a:bodyPr anchor="b">
            <a:noAutofit/>
          </a:bodyPr>
          <a:lstStyle>
            <a:lvl1pPr marL="228600" indent="-228600" algn="l">
              <a:defRPr sz="2800" b="1">
                <a:effectLst/>
              </a:defRPr>
            </a:lvl1pPr>
          </a:lstStyle>
          <a:p>
            <a:r>
              <a:rPr lang="ru-RU" smtClean="0"/>
              <a:t>Образец заголовка</a:t>
            </a:r>
            <a:endParaRPr lang="en-US" dirty="0"/>
          </a:p>
        </p:txBody>
      </p:sp>
      <p:sp>
        <p:nvSpPr>
          <p:cNvPr id="3" name="Content Placeholder 2"/>
          <p:cNvSpPr>
            <a:spLocks noGrp="1"/>
          </p:cNvSpPr>
          <p:nvPr>
            <p:ph idx="1"/>
          </p:nvPr>
        </p:nvSpPr>
        <p:spPr>
          <a:xfrm>
            <a:off x="4593515" y="731520"/>
            <a:ext cx="4017085" cy="4894730"/>
          </a:xfrm>
        </p:spPr>
        <p:txBody>
          <a:bodyPr anchor="ctr"/>
          <a:lstStyle>
            <a:lvl1pPr>
              <a:defRPr sz="2200"/>
            </a:lvl1pPr>
            <a:lvl2pPr>
              <a:defRPr sz="2000"/>
            </a:lvl2pPr>
            <a:lvl3pPr>
              <a:defRPr sz="1800"/>
            </a:lvl3pPr>
            <a:lvl4pPr>
              <a:defRPr sz="1600"/>
            </a:lvl4pPr>
            <a:lvl5pPr>
              <a:defRPr sz="14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1075765" y="3497802"/>
            <a:ext cx="3388660" cy="213951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22BFBAD0-0637-4CC4-8A5C-7E5C2D9459C1}" type="datetimeFigureOut">
              <a:rPr lang="ru-RU" smtClean="0"/>
              <a:t>16.01.2025</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A4F1104E-F870-4416-92B0-AA99A9F508E2}" type="slidenum">
              <a:rPr lang="ru-RU" smtClean="0"/>
              <a:t>‹#›</a:t>
            </a:fld>
            <a:endParaRPr lang="ru-RU"/>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Рисунок с подписью">
    <p:spTree>
      <p:nvGrpSpPr>
        <p:cNvPr id="1" name=""/>
        <p:cNvGrpSpPr/>
        <p:nvPr/>
      </p:nvGrpSpPr>
      <p:grpSpPr>
        <a:xfrm>
          <a:off x="0" y="0"/>
          <a:ext cx="0" cy="0"/>
          <a:chOff x="0" y="0"/>
          <a:chExt cx="0" cy="0"/>
        </a:xfrm>
      </p:grpSpPr>
      <p:sp>
        <p:nvSpPr>
          <p:cNvPr id="8" name="Rectangle 7"/>
          <p:cNvSpPr/>
          <p:nvPr/>
        </p:nvSpPr>
        <p:spPr>
          <a:xfrm>
            <a:off x="0" y="3866920"/>
            <a:ext cx="9144000" cy="2991080"/>
          </a:xfrm>
          <a:prstGeom prst="rect">
            <a:avLst/>
          </a:prstGeom>
          <a:gradFill>
            <a:gsLst>
              <a:gs pos="0">
                <a:schemeClr val="bg1">
                  <a:alpha val="92000"/>
                </a:schemeClr>
              </a:gs>
              <a:gs pos="37000">
                <a:schemeClr val="bg1">
                  <a:alpha val="77000"/>
                </a:schemeClr>
              </a:gs>
              <a:gs pos="100000">
                <a:schemeClr val="bg2">
                  <a:alpha val="8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0"/>
            <a:ext cx="9144000" cy="3866920"/>
          </a:xfrm>
          <a:prstGeom prst="rect">
            <a:avLst/>
          </a:prstGeom>
          <a:gradFill flip="none" rotWithShape="1">
            <a:gsLst>
              <a:gs pos="0">
                <a:schemeClr val="bg1">
                  <a:alpha val="90000"/>
                </a:schemeClr>
              </a:gs>
              <a:gs pos="48000">
                <a:schemeClr val="bg1">
                  <a:alpha val="63000"/>
                </a:schemeClr>
              </a:gs>
              <a:gs pos="100000">
                <a:schemeClr val="bg2">
                  <a:alpha val="8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0" y="2652311"/>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0" y="1600200"/>
            <a:ext cx="9144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475175" y="1143000"/>
            <a:ext cx="4114800" cy="3127806"/>
          </a:xfrm>
          <a:prstGeom prst="roundRect">
            <a:avLst>
              <a:gd name="adj" fmla="val 4230"/>
            </a:avLst>
          </a:prstGeom>
          <a:solidFill>
            <a:schemeClr val="bg2">
              <a:lumMod val="90000"/>
            </a:schemeClr>
          </a:solidFill>
          <a:effectLst>
            <a:reflection blurRad="4350" stA="23000" endA="300" endPos="28000" dir="5400000" sy="-100000" algn="bl" rotWithShape="0"/>
          </a:effectLst>
          <a:scene3d>
            <a:camera prst="perspectiveContrastingLeftFacing" fov="1800000">
              <a:rot lat="300000" lon="2100000" rev="0"/>
            </a:camera>
            <a:lightRig rig="balanced" dir="t"/>
          </a:scene3d>
          <a:sp3d>
            <a:bevelT w="50800" h="50800"/>
          </a:sp3d>
        </p:spPr>
        <p:txBody>
          <a:bodyPr>
            <a:normAutofit/>
            <a:flatTx/>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smtClean="0"/>
              <a:t>Вставка рисунка</a:t>
            </a:r>
            <a:endParaRPr lang="en-US" dirty="0"/>
          </a:p>
        </p:txBody>
      </p:sp>
      <p:sp>
        <p:nvSpPr>
          <p:cNvPr id="4" name="Text Placeholder 3"/>
          <p:cNvSpPr>
            <a:spLocks noGrp="1"/>
          </p:cNvSpPr>
          <p:nvPr>
            <p:ph type="body" sz="half" idx="2"/>
          </p:nvPr>
        </p:nvSpPr>
        <p:spPr>
          <a:xfrm>
            <a:off x="877887" y="1010486"/>
            <a:ext cx="3694114" cy="2163020"/>
          </a:xfrm>
        </p:spPr>
        <p:txBody>
          <a:bodyPr anchor="b"/>
          <a:lstStyle>
            <a:lvl1pPr marL="182880" indent="-182880">
              <a:buFont typeface="Georgia" pitchFamily="18" charset="0"/>
              <a:buChar char="*"/>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22BFBAD0-0637-4CC4-8A5C-7E5C2D9459C1}" type="datetimeFigureOut">
              <a:rPr lang="ru-RU" smtClean="0"/>
              <a:t>16.01.2025</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A4F1104E-F870-4416-92B0-AA99A9F508E2}" type="slidenum">
              <a:rPr lang="ru-RU" smtClean="0"/>
              <a:t>‹#›</a:t>
            </a:fld>
            <a:endParaRPr lang="ru-RU"/>
          </a:p>
        </p:txBody>
      </p:sp>
      <p:sp>
        <p:nvSpPr>
          <p:cNvPr id="2" name="Title 1"/>
          <p:cNvSpPr>
            <a:spLocks noGrp="1"/>
          </p:cNvSpPr>
          <p:nvPr>
            <p:ph type="title"/>
          </p:nvPr>
        </p:nvSpPr>
        <p:spPr>
          <a:xfrm>
            <a:off x="727268" y="4464421"/>
            <a:ext cx="6383538" cy="1143000"/>
          </a:xfrm>
        </p:spPr>
        <p:txBody>
          <a:bodyPr anchor="b">
            <a:noAutofit/>
          </a:bodyPr>
          <a:lstStyle>
            <a:lvl1pPr algn="l">
              <a:defRPr sz="4600" b="1"/>
            </a:lvl1pPr>
          </a:lstStyle>
          <a:p>
            <a:r>
              <a:rPr lang="ru-RU" smtClean="0"/>
              <a:t>Образец заголовка</a:t>
            </a:r>
            <a:endParaRPr 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a:xfrm>
            <a:off x="0" y="5105400"/>
            <a:ext cx="9144000" cy="1752600"/>
          </a:xfrm>
          <a:prstGeom prst="rect">
            <a:avLst/>
          </a:prstGeom>
          <a:gradFill>
            <a:gsLst>
              <a:gs pos="0">
                <a:schemeClr val="bg1">
                  <a:alpha val="91000"/>
                </a:schemeClr>
              </a:gs>
              <a:gs pos="37000">
                <a:schemeClr val="bg1">
                  <a:alpha val="76000"/>
                </a:schemeClr>
              </a:gs>
              <a:gs pos="100000">
                <a:schemeClr val="bg2">
                  <a:alpha val="79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0"/>
            <a:ext cx="9144000" cy="5105400"/>
          </a:xfrm>
          <a:prstGeom prst="rect">
            <a:avLst/>
          </a:prstGeom>
          <a:gradFill flip="none" rotWithShape="1">
            <a:gsLst>
              <a:gs pos="0">
                <a:schemeClr val="bg1">
                  <a:alpha val="89000"/>
                </a:schemeClr>
              </a:gs>
              <a:gs pos="48000">
                <a:schemeClr val="bg1">
                  <a:alpha val="62000"/>
                </a:schemeClr>
              </a:gs>
              <a:gs pos="100000">
                <a:schemeClr val="bg2">
                  <a:alpha val="79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3768304"/>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0" y="1600200"/>
            <a:ext cx="9144000" cy="5105400"/>
          </a:xfrm>
          <a:prstGeom prst="ellipse">
            <a:avLst/>
          </a:prstGeom>
          <a:gradFill flip="none" rotWithShape="1">
            <a:gsLst>
              <a:gs pos="0">
                <a:schemeClr val="bg1"/>
              </a:gs>
              <a:gs pos="56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1793289" y="4372168"/>
            <a:ext cx="6512511" cy="1143000"/>
          </a:xfrm>
          <a:prstGeom prst="rect">
            <a:avLst/>
          </a:prstGeom>
          <a:effectLst/>
        </p:spPr>
        <p:txBody>
          <a:bodyPr vert="horz" lIns="91440" tIns="45720" rIns="91440" bIns="45720" rtlCol="0" anchor="t" anchorCtr="0">
            <a:noAutofit/>
          </a:bodyPr>
          <a:lstStyle/>
          <a:p>
            <a:r>
              <a:rPr lang="ru-RU" smtClean="0"/>
              <a:t>Образец заголовка</a:t>
            </a:r>
            <a:endParaRPr lang="en-US" dirty="0"/>
          </a:p>
        </p:txBody>
      </p:sp>
      <p:sp>
        <p:nvSpPr>
          <p:cNvPr id="3" name="Text Placeholder 2"/>
          <p:cNvSpPr>
            <a:spLocks noGrp="1"/>
          </p:cNvSpPr>
          <p:nvPr>
            <p:ph type="body" idx="1"/>
          </p:nvPr>
        </p:nvSpPr>
        <p:spPr>
          <a:xfrm>
            <a:off x="1143000" y="732260"/>
            <a:ext cx="6400800" cy="3474720"/>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6172200" y="6172200"/>
            <a:ext cx="2514600" cy="365125"/>
          </a:xfrm>
          <a:prstGeom prst="rect">
            <a:avLst/>
          </a:prstGeom>
        </p:spPr>
        <p:txBody>
          <a:bodyPr vert="horz" lIns="91440" tIns="45720" rIns="91440" bIns="45720" rtlCol="0" anchor="ctr"/>
          <a:lstStyle>
            <a:lvl1pPr algn="r">
              <a:defRPr sz="1100" b="1">
                <a:solidFill>
                  <a:schemeClr val="tx1">
                    <a:lumMod val="50000"/>
                    <a:lumOff val="50000"/>
                  </a:schemeClr>
                </a:solidFill>
              </a:defRPr>
            </a:lvl1pPr>
          </a:lstStyle>
          <a:p>
            <a:fld id="{22BFBAD0-0637-4CC4-8A5C-7E5C2D9459C1}" type="datetimeFigureOut">
              <a:rPr lang="ru-RU" smtClean="0"/>
              <a:t>16.01.2025</a:t>
            </a:fld>
            <a:endParaRPr lang="ru-RU"/>
          </a:p>
        </p:txBody>
      </p:sp>
      <p:sp>
        <p:nvSpPr>
          <p:cNvPr id="5" name="Footer Placeholder 4"/>
          <p:cNvSpPr>
            <a:spLocks noGrp="1"/>
          </p:cNvSpPr>
          <p:nvPr>
            <p:ph type="ftr" sz="quarter" idx="3"/>
          </p:nvPr>
        </p:nvSpPr>
        <p:spPr>
          <a:xfrm>
            <a:off x="457199" y="6172200"/>
            <a:ext cx="3352801" cy="365125"/>
          </a:xfrm>
          <a:prstGeom prst="rect">
            <a:avLst/>
          </a:prstGeom>
        </p:spPr>
        <p:txBody>
          <a:bodyPr vert="horz" lIns="91440" tIns="45720" rIns="91440" bIns="45720" rtlCol="0" anchor="ctr"/>
          <a:lstStyle>
            <a:lvl1pPr algn="l">
              <a:defRPr sz="1100" b="1">
                <a:solidFill>
                  <a:schemeClr val="tx1">
                    <a:lumMod val="50000"/>
                    <a:lumOff val="50000"/>
                  </a:schemeClr>
                </a:solidFill>
              </a:defRPr>
            </a:lvl1pPr>
          </a:lstStyle>
          <a:p>
            <a:endParaRPr lang="ru-RU"/>
          </a:p>
        </p:txBody>
      </p:sp>
      <p:sp>
        <p:nvSpPr>
          <p:cNvPr id="6" name="Slide Number Placeholder 5"/>
          <p:cNvSpPr>
            <a:spLocks noGrp="1"/>
          </p:cNvSpPr>
          <p:nvPr>
            <p:ph type="sldNum" sz="quarter" idx="4"/>
          </p:nvPr>
        </p:nvSpPr>
        <p:spPr>
          <a:xfrm>
            <a:off x="3810000" y="6172200"/>
            <a:ext cx="1828800" cy="365125"/>
          </a:xfrm>
          <a:prstGeom prst="rect">
            <a:avLst/>
          </a:prstGeom>
        </p:spPr>
        <p:txBody>
          <a:bodyPr vert="horz" lIns="91440" tIns="45720" rIns="91440" bIns="45720" rtlCol="0" anchor="ctr"/>
          <a:lstStyle>
            <a:lvl1pPr algn="ctr">
              <a:defRPr sz="1200" b="1">
                <a:solidFill>
                  <a:schemeClr val="tx1">
                    <a:lumMod val="50000"/>
                    <a:lumOff val="50000"/>
                  </a:schemeClr>
                </a:solidFill>
              </a:defRPr>
            </a:lvl1pPr>
          </a:lstStyle>
          <a:p>
            <a:fld id="{A4F1104E-F870-4416-92B0-AA99A9F508E2}" type="slidenum">
              <a:rPr lang="ru-RU" smtClean="0"/>
              <a:t>‹#›</a:t>
            </a:fld>
            <a:endParaRPr lang="ru-RU"/>
          </a:p>
        </p:txBody>
      </p:sp>
    </p:spTree>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iming>
    <p:tnLst>
      <p:par>
        <p:cTn id="1" dur="indefinite" restart="never" nodeType="tmRoot"/>
      </p:par>
    </p:tnLst>
  </p:timing>
  <p:txStyles>
    <p:title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2200" kern="1200">
          <a:solidFill>
            <a:schemeClr val="tx1">
              <a:lumMod val="75000"/>
              <a:lumOff val="25000"/>
            </a:schemeClr>
          </a:solidFill>
          <a:latin typeface="+mn-lt"/>
          <a:ea typeface="+mn-ea"/>
          <a:cs typeface="+mn-cs"/>
        </a:defRPr>
      </a:lvl1pPr>
      <a:lvl2pPr marL="54864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2000" kern="1200">
          <a:solidFill>
            <a:schemeClr val="tx1">
              <a:lumMod val="75000"/>
              <a:lumOff val="25000"/>
            </a:schemeClr>
          </a:solidFill>
          <a:latin typeface="+mn-lt"/>
          <a:ea typeface="+mn-ea"/>
          <a:cs typeface="+mn-cs"/>
        </a:defRPr>
      </a:lvl2pPr>
      <a:lvl3pPr marL="82296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800" kern="1200">
          <a:solidFill>
            <a:schemeClr val="tx1">
              <a:lumMod val="75000"/>
              <a:lumOff val="25000"/>
            </a:schemeClr>
          </a:solidFill>
          <a:latin typeface="+mn-lt"/>
          <a:ea typeface="+mn-ea"/>
          <a:cs typeface="+mn-cs"/>
        </a:defRPr>
      </a:lvl3pPr>
      <a:lvl4pPr marL="109728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600" kern="1200">
          <a:solidFill>
            <a:schemeClr val="tx1">
              <a:lumMod val="75000"/>
              <a:lumOff val="25000"/>
            </a:schemeClr>
          </a:solidFill>
          <a:latin typeface="+mn-lt"/>
          <a:ea typeface="+mn-ea"/>
          <a:cs typeface="+mn-cs"/>
        </a:defRPr>
      </a:lvl4pPr>
      <a:lvl5pPr marL="1389888"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5pPr>
      <a:lvl6pPr marL="1664208"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6pPr>
      <a:lvl7pPr marL="196596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7pPr>
      <a:lvl8pPr marL="228600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8pPr>
      <a:lvl9pPr marL="2587752"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79512" y="619117"/>
            <a:ext cx="6912768" cy="5078313"/>
          </a:xfrm>
          <a:prstGeom prst="rect">
            <a:avLst/>
          </a:prstGeom>
          <a:noFill/>
        </p:spPr>
        <p:txBody>
          <a:bodyPr wrap="square" rtlCol="0">
            <a:spAutoFit/>
          </a:bodyPr>
          <a:lstStyle/>
          <a:p>
            <a:r>
              <a:rPr lang="ru-RU" dirty="0" smtClean="0"/>
              <a:t>Мы на мозговых штурмах придумали алгоритм нашей работы по прохождению миссий:</a:t>
            </a:r>
          </a:p>
          <a:p>
            <a:pPr marL="342900" indent="-342900">
              <a:buAutoNum type="arabicPeriod"/>
            </a:pPr>
            <a:r>
              <a:rPr lang="ru-RU" dirty="0" smtClean="0"/>
              <a:t>Мы хорошо и тщательно изучаем физику и механику</a:t>
            </a:r>
          </a:p>
          <a:p>
            <a:pPr marL="342900" indent="-342900">
              <a:buAutoNum type="arabicPeriod"/>
            </a:pPr>
            <a:r>
              <a:rPr lang="ru-RU" dirty="0" smtClean="0"/>
              <a:t>Мы обсуждаем, конструируем и тестируем компоновку робота и насадок для выполнения миссий, потом снова обсуждаем и тестируем</a:t>
            </a:r>
          </a:p>
          <a:p>
            <a:pPr marL="342900" indent="-342900">
              <a:buAutoNum type="arabicPeriod"/>
            </a:pPr>
            <a:r>
              <a:rPr lang="ru-RU" dirty="0" smtClean="0"/>
              <a:t>Мы конструируем архитектуру кода, которой мы будем придерживаться во всех программах миссий</a:t>
            </a:r>
          </a:p>
          <a:p>
            <a:pPr marL="342900" indent="-342900">
              <a:buAutoNum type="arabicPeriod"/>
            </a:pPr>
            <a:r>
              <a:rPr lang="ru-RU" dirty="0" smtClean="0"/>
              <a:t>Мы разрабатываем общие алгоритмы и пишем библиотеки, которые будем использовать во всех программах прохождения миссий</a:t>
            </a:r>
          </a:p>
          <a:p>
            <a:pPr marL="342900" indent="-342900">
              <a:buAutoNum type="arabicPeriod"/>
            </a:pPr>
            <a:r>
              <a:rPr lang="ru-RU" dirty="0" smtClean="0"/>
              <a:t>Мы пишем код</a:t>
            </a:r>
            <a:r>
              <a:rPr lang="en-US" dirty="0" smtClean="0"/>
              <a:t> </a:t>
            </a:r>
            <a:r>
              <a:rPr lang="ru-RU" dirty="0" smtClean="0"/>
              <a:t>на </a:t>
            </a:r>
            <a:r>
              <a:rPr lang="en-US" smtClean="0"/>
              <a:t>Phyton, </a:t>
            </a:r>
            <a:r>
              <a:rPr lang="ru-RU" dirty="0" smtClean="0"/>
              <a:t>тестируем, сравниваем.</a:t>
            </a:r>
          </a:p>
          <a:p>
            <a:pPr marL="342900" indent="-342900">
              <a:buAutoNum type="arabicPeriod"/>
            </a:pPr>
            <a:r>
              <a:rPr lang="ru-RU" dirty="0" smtClean="0"/>
              <a:t>Мы отлаживаем наш код и насадки во время тестирования.</a:t>
            </a:r>
          </a:p>
          <a:p>
            <a:pPr marL="342900" indent="-342900">
              <a:buAutoNum type="arabicPeriod"/>
            </a:pPr>
            <a:r>
              <a:rPr lang="ru-RU" dirty="0" smtClean="0"/>
              <a:t>При необходимости мы возвращаемся к написанию кода, созданию новых алгоритмов или улучшения архитектуры</a:t>
            </a:r>
          </a:p>
          <a:p>
            <a:pPr marL="342900" indent="-342900">
              <a:buAutoNum type="arabicPeriod"/>
            </a:pPr>
            <a:r>
              <a:rPr lang="ru-RU" dirty="0" smtClean="0"/>
              <a:t>На основе отдельных миссий мы компонуем общий сценарий выполнения всех миссий</a:t>
            </a:r>
          </a:p>
          <a:p>
            <a:pPr marL="342900" indent="-342900">
              <a:buAutoNum type="arabicPeriod"/>
            </a:pPr>
            <a:endParaRPr lang="ru-RU" dirty="0"/>
          </a:p>
        </p:txBody>
      </p:sp>
      <p:sp>
        <p:nvSpPr>
          <p:cNvPr id="6" name="TextBox 5"/>
          <p:cNvSpPr txBox="1"/>
          <p:nvPr/>
        </p:nvSpPr>
        <p:spPr>
          <a:xfrm>
            <a:off x="1043608" y="45182"/>
            <a:ext cx="5849037" cy="584775"/>
          </a:xfrm>
          <a:prstGeom prst="rect">
            <a:avLst/>
          </a:prstGeom>
          <a:noFill/>
        </p:spPr>
        <p:txBody>
          <a:bodyPr wrap="none" rtlCol="0">
            <a:spAutoFit/>
          </a:bodyPr>
          <a:lstStyle/>
          <a:p>
            <a:r>
              <a:rPr lang="ru-RU" sz="3200" dirty="0" smtClean="0"/>
              <a:t>Стратегия прохождения миссий</a:t>
            </a:r>
            <a:endParaRPr lang="ru-RU" sz="3200" dirty="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278528" y="116631"/>
            <a:ext cx="1632330" cy="66247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944540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04250" y="3221525"/>
            <a:ext cx="8784976" cy="3539430"/>
          </a:xfrm>
          <a:prstGeom prst="rect">
            <a:avLst/>
          </a:prstGeom>
          <a:noFill/>
        </p:spPr>
        <p:txBody>
          <a:bodyPr wrap="square" rtlCol="0">
            <a:spAutoFit/>
          </a:bodyPr>
          <a:lstStyle/>
          <a:p>
            <a:pPr marL="342900" indent="-342900">
              <a:buAutoNum type="arabicPeriod"/>
            </a:pPr>
            <a:r>
              <a:rPr lang="ru-RU" sz="1400" dirty="0" smtClean="0"/>
              <a:t>Код на </a:t>
            </a:r>
            <a:r>
              <a:rPr lang="en-US" sz="1400" dirty="0" err="1" smtClean="0"/>
              <a:t>Phyton</a:t>
            </a:r>
            <a:r>
              <a:rPr lang="en-US" sz="1400" dirty="0" smtClean="0"/>
              <a:t> </a:t>
            </a:r>
            <a:r>
              <a:rPr lang="ru-RU" sz="1400" dirty="0" smtClean="0"/>
              <a:t> - для того, чтобы у нас при старте (особенно с малой скоростью в режиме постоянной скорости) робот не «козлил» и не поворачивал случайным образом, мы перед стартом убираем люфт- запускаем оба мотора с малой мощностью, для того чтобы убрать люфт ее хватает, а вот для того чтобы двинуть робота – не хватает. И теперь робот стартует в состоянии минимального люфта, что позволяет встроенному регулятору ПИД плавно стартовать и не дергать робота. По пунктам, на примере левого ходового мотор- редуктора:</a:t>
            </a:r>
          </a:p>
          <a:p>
            <a:pPr marL="342900" indent="-342900">
              <a:buAutoNum type="arabicPeriod"/>
            </a:pPr>
            <a:r>
              <a:rPr lang="ru-RU" sz="1400" dirty="0" smtClean="0"/>
              <a:t>Запускаем мотор- редуктор в режиме «постоянной мощности» (не путать с «постоянной скоростью»!) на очень малой (10% достаточно) мощности</a:t>
            </a:r>
          </a:p>
          <a:p>
            <a:pPr marL="342900" indent="-342900">
              <a:buAutoNum type="arabicPeriod"/>
            </a:pPr>
            <a:r>
              <a:rPr lang="ru-RU" sz="1400" dirty="0"/>
              <a:t>Выставляем нуль в счетчике тиков энкодера мотора – строка </a:t>
            </a:r>
            <a:r>
              <a:rPr lang="ru-RU" sz="1400" dirty="0" smtClean="0"/>
              <a:t>69</a:t>
            </a:r>
            <a:endParaRPr lang="ru-RU" sz="1400" dirty="0"/>
          </a:p>
          <a:p>
            <a:pPr marL="342900" indent="-342900">
              <a:buAutoNum type="arabicPeriod"/>
            </a:pPr>
            <a:r>
              <a:rPr lang="ru-RU" sz="1400" dirty="0"/>
              <a:t>Пауза чтобы не </a:t>
            </a:r>
            <a:r>
              <a:rPr lang="ru-RU" sz="1400" dirty="0" err="1"/>
              <a:t>взглючила</a:t>
            </a:r>
            <a:endParaRPr lang="ru-RU" sz="1400" dirty="0"/>
          </a:p>
          <a:p>
            <a:pPr marL="342900" indent="-342900">
              <a:buAutoNum type="arabicPeriod"/>
            </a:pPr>
            <a:r>
              <a:rPr lang="ru-RU" sz="1400" dirty="0"/>
              <a:t>Запускаем цикл </a:t>
            </a:r>
            <a:r>
              <a:rPr lang="en-US" sz="1400" dirty="0"/>
              <a:t>while, </a:t>
            </a:r>
            <a:r>
              <a:rPr lang="ru-RU" sz="1400" dirty="0"/>
              <a:t>условие цикла – пока значение счетчика тиков энкодера растет, то мотор крутится. Как число тиков в этом и предыдущем цикле сравняется – значит мотор </a:t>
            </a:r>
            <a:r>
              <a:rPr lang="ru-RU" sz="1400" dirty="0" err="1"/>
              <a:t>стопорнул</a:t>
            </a:r>
            <a:r>
              <a:rPr lang="ru-RU" sz="1400" dirty="0"/>
              <a:t>, и пора выходить из тени, т.е. из цикла</a:t>
            </a:r>
          </a:p>
          <a:p>
            <a:pPr marL="342900" indent="-342900">
              <a:buAutoNum type="arabicPeriod"/>
            </a:pPr>
            <a:r>
              <a:rPr lang="ru-RU" sz="1400" dirty="0"/>
              <a:t>В теле цикла мы опрашиваем счетчик тиков энкодера (1 тик= 1 угловой °) и делаем паузу</a:t>
            </a:r>
          </a:p>
          <a:p>
            <a:pPr marL="342900" indent="-342900">
              <a:buAutoNum type="arabicPeriod"/>
            </a:pPr>
            <a:r>
              <a:rPr lang="ru-RU" sz="1400" dirty="0"/>
              <a:t>Таким образом, мы выставляем мотор в </a:t>
            </a:r>
            <a:r>
              <a:rPr lang="ru-RU" sz="1400" dirty="0" smtClean="0"/>
              <a:t>положение с минимальным люфтом в редукторе.</a:t>
            </a:r>
            <a:endParaRPr lang="ru-RU" sz="1400" dirty="0"/>
          </a:p>
          <a:p>
            <a:pPr marL="342900" indent="-342900">
              <a:buAutoNum type="arabicPeriod"/>
            </a:pPr>
            <a:r>
              <a:rPr lang="ru-RU" sz="1400" dirty="0"/>
              <a:t>После выхода из цикла мы снимаем напряжение с мотора командой .</a:t>
            </a:r>
            <a:r>
              <a:rPr lang="en-US" sz="1400" dirty="0"/>
              <a:t>stop() (c</a:t>
            </a:r>
            <a:r>
              <a:rPr lang="ru-RU" sz="1400" dirty="0"/>
              <a:t>тр. </a:t>
            </a:r>
            <a:r>
              <a:rPr lang="ru-RU" sz="1400" dirty="0" smtClean="0"/>
              <a:t>77).</a:t>
            </a:r>
            <a:endParaRPr lang="ru-RU" sz="1400" dirty="0"/>
          </a:p>
        </p:txBody>
      </p:sp>
      <p:sp>
        <p:nvSpPr>
          <p:cNvPr id="6" name="TextBox 5"/>
          <p:cNvSpPr txBox="1"/>
          <p:nvPr/>
        </p:nvSpPr>
        <p:spPr>
          <a:xfrm>
            <a:off x="107504" y="45182"/>
            <a:ext cx="9036496" cy="584775"/>
          </a:xfrm>
          <a:prstGeom prst="rect">
            <a:avLst/>
          </a:prstGeom>
          <a:noFill/>
        </p:spPr>
        <p:txBody>
          <a:bodyPr wrap="square" rtlCol="0">
            <a:spAutoFit/>
          </a:bodyPr>
          <a:lstStyle/>
          <a:p>
            <a:r>
              <a:rPr lang="ru-RU" sz="3200" dirty="0" smtClean="0"/>
              <a:t>Инновационные характеристики робота и кода</a:t>
            </a:r>
            <a:endParaRPr lang="ru-RU" sz="3200"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263" y="548680"/>
            <a:ext cx="4724541" cy="26642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896362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79512" y="3645024"/>
            <a:ext cx="8640960" cy="2585323"/>
          </a:xfrm>
          <a:prstGeom prst="rect">
            <a:avLst/>
          </a:prstGeom>
          <a:noFill/>
        </p:spPr>
        <p:txBody>
          <a:bodyPr wrap="square" rtlCol="0">
            <a:spAutoFit/>
          </a:bodyPr>
          <a:lstStyle/>
          <a:p>
            <a:pPr marL="342900" indent="-342900">
              <a:buAutoNum type="arabicPeriod"/>
            </a:pPr>
            <a:r>
              <a:rPr lang="ru-RU" dirty="0" smtClean="0"/>
              <a:t>Мы применили еще одну инновацию – для привода в движение элементов насадок мы применили </a:t>
            </a:r>
            <a:r>
              <a:rPr lang="ru-RU" dirty="0" err="1" smtClean="0"/>
              <a:t>резиномоторы</a:t>
            </a:r>
            <a:r>
              <a:rPr lang="ru-RU" dirty="0" smtClean="0"/>
              <a:t>. </a:t>
            </a:r>
          </a:p>
          <a:p>
            <a:pPr marL="342900" indent="-342900">
              <a:buAutoNum type="arabicPeriod"/>
            </a:pPr>
            <a:r>
              <a:rPr lang="ru-RU" dirty="0" smtClean="0"/>
              <a:t>Покажем на примере насадки для миссии 2 «Теплица». Резинки </a:t>
            </a:r>
            <a:r>
              <a:rPr lang="en-US" dirty="0" smtClean="0"/>
              <a:t>Lego</a:t>
            </a:r>
            <a:r>
              <a:rPr lang="ru-RU" dirty="0" smtClean="0"/>
              <a:t> 7</a:t>
            </a:r>
            <a:r>
              <a:rPr lang="en-US" dirty="0" smtClean="0"/>
              <a:t> (</a:t>
            </a:r>
            <a:r>
              <a:rPr lang="pt-BR" dirty="0" smtClean="0"/>
              <a:t>Item </a:t>
            </a:r>
            <a:r>
              <a:rPr lang="pt-BR" dirty="0"/>
              <a:t>No: </a:t>
            </a:r>
            <a:r>
              <a:rPr lang="pt-BR" dirty="0" smtClean="0"/>
              <a:t>x90) </a:t>
            </a:r>
            <a:r>
              <a:rPr lang="ru-RU" dirty="0" smtClean="0"/>
              <a:t>натянуты на крестовины  с шариками.</a:t>
            </a:r>
          </a:p>
          <a:p>
            <a:pPr marL="342900" indent="-342900">
              <a:buAutoNum type="arabicPeriod"/>
            </a:pPr>
            <a:r>
              <a:rPr lang="ru-RU" dirty="0" smtClean="0"/>
              <a:t>При </a:t>
            </a:r>
            <a:r>
              <a:rPr lang="ru-RU" dirty="0" err="1" smtClean="0"/>
              <a:t>вдвижении</a:t>
            </a:r>
            <a:r>
              <a:rPr lang="ru-RU" dirty="0" smtClean="0"/>
              <a:t> робота  в теплицу мотор опускает насадку, стопор 9 упирается в поле, поднимает фиксатор 10 и   резинки скручивают оси с резиновыми фиксаторами 6 – они зажимают контейнеры</a:t>
            </a:r>
          </a:p>
          <a:p>
            <a:pPr marL="342900" indent="-342900">
              <a:buAutoNum type="arabicPeriod"/>
            </a:pPr>
            <a:r>
              <a:rPr lang="ru-RU" dirty="0" smtClean="0"/>
              <a:t>Затем мотор поднимает держатель и выдвигает из теплицы. Контейнеры </a:t>
            </a:r>
            <a:r>
              <a:rPr lang="ru-RU" dirty="0" err="1" smtClean="0"/>
              <a:t>зафикированы</a:t>
            </a:r>
            <a:r>
              <a:rPr lang="ru-RU" dirty="0" smtClean="0"/>
              <a:t> резиновыми деталями </a:t>
            </a:r>
            <a:r>
              <a:rPr lang="en-US" dirty="0" smtClean="0"/>
              <a:t>Lego 45590 </a:t>
            </a:r>
            <a:r>
              <a:rPr lang="ru-RU" dirty="0" smtClean="0"/>
              <a:t>и не выскальзывают.</a:t>
            </a:r>
          </a:p>
        </p:txBody>
      </p:sp>
      <p:sp>
        <p:nvSpPr>
          <p:cNvPr id="6" name="TextBox 5"/>
          <p:cNvSpPr txBox="1"/>
          <p:nvPr/>
        </p:nvSpPr>
        <p:spPr>
          <a:xfrm>
            <a:off x="107504" y="45182"/>
            <a:ext cx="8856984" cy="584775"/>
          </a:xfrm>
          <a:prstGeom prst="rect">
            <a:avLst/>
          </a:prstGeom>
          <a:noFill/>
        </p:spPr>
        <p:txBody>
          <a:bodyPr wrap="square" rtlCol="0">
            <a:spAutoFit/>
          </a:bodyPr>
          <a:lstStyle/>
          <a:p>
            <a:r>
              <a:rPr lang="ru-RU" sz="3200" dirty="0" smtClean="0"/>
              <a:t>Инновационные характеристики робота и кода</a:t>
            </a:r>
            <a:endParaRPr lang="ru-RU" sz="3200" dirty="0"/>
          </a:p>
        </p:txBody>
      </p:sp>
      <p:pic>
        <p:nvPicPr>
          <p:cNvPr id="7171"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9512" y="1052736"/>
            <a:ext cx="4271839" cy="21526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2"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72000" y="1052736"/>
            <a:ext cx="3657600" cy="21526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518637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535996" y="1052736"/>
            <a:ext cx="4428492" cy="5355312"/>
          </a:xfrm>
          <a:prstGeom prst="rect">
            <a:avLst/>
          </a:prstGeom>
          <a:noFill/>
        </p:spPr>
        <p:txBody>
          <a:bodyPr wrap="square" rtlCol="0">
            <a:spAutoFit/>
          </a:bodyPr>
          <a:lstStyle/>
          <a:p>
            <a:r>
              <a:rPr lang="ru-RU" dirty="0" smtClean="0"/>
              <a:t>Мы также ввели функции плавного ускорения и торможения для оптимизации времени прохождения миссий:</a:t>
            </a:r>
          </a:p>
          <a:p>
            <a:pPr marL="342900" indent="-342900">
              <a:buAutoNum type="arabicPeriod"/>
            </a:pPr>
            <a:r>
              <a:rPr lang="ru-RU" dirty="0" smtClean="0"/>
              <a:t>Мы вычисляем сколько тиков должны отщелкать энкодеры</a:t>
            </a:r>
          </a:p>
          <a:p>
            <a:pPr marL="342900" indent="-342900">
              <a:buAutoNum type="arabicPeriod"/>
            </a:pPr>
            <a:r>
              <a:rPr lang="ru-RU" dirty="0" smtClean="0"/>
              <a:t>Мы определяем дистанцию ускорения и торможения</a:t>
            </a:r>
          </a:p>
          <a:p>
            <a:pPr marL="342900" indent="-342900">
              <a:buAutoNum type="arabicPeriod"/>
            </a:pPr>
            <a:r>
              <a:rPr lang="ru-RU" dirty="0" smtClean="0"/>
              <a:t>На протяжении дистанции за исключением участка торможения и ускорения мы движемся с максимальной скоростью</a:t>
            </a:r>
          </a:p>
          <a:p>
            <a:pPr marL="342900" indent="-342900">
              <a:buAutoNum type="arabicPeriod"/>
            </a:pPr>
            <a:r>
              <a:rPr lang="ru-RU" dirty="0" smtClean="0"/>
              <a:t>С помощью изменяемых параметров – длины полос ускорения- торможения и времени переключения скорости мы можем оптимизировать движение в зависимости от продольной остойчивости робота</a:t>
            </a:r>
            <a:endParaRPr lang="ru-RU" dirty="0"/>
          </a:p>
        </p:txBody>
      </p:sp>
      <p:sp>
        <p:nvSpPr>
          <p:cNvPr id="6" name="TextBox 5"/>
          <p:cNvSpPr txBox="1"/>
          <p:nvPr/>
        </p:nvSpPr>
        <p:spPr>
          <a:xfrm>
            <a:off x="107504" y="45182"/>
            <a:ext cx="8856984" cy="584775"/>
          </a:xfrm>
          <a:prstGeom prst="rect">
            <a:avLst/>
          </a:prstGeom>
          <a:noFill/>
        </p:spPr>
        <p:txBody>
          <a:bodyPr wrap="square" rtlCol="0">
            <a:spAutoFit/>
          </a:bodyPr>
          <a:lstStyle/>
          <a:p>
            <a:r>
              <a:rPr lang="ru-RU" sz="3200" dirty="0" smtClean="0"/>
              <a:t>Инновационные характеристики робота и кода</a:t>
            </a:r>
            <a:endParaRPr lang="ru-RU" sz="3200"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461" y="1052736"/>
            <a:ext cx="4104456" cy="546787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566429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79512" y="619117"/>
            <a:ext cx="8856984" cy="923330"/>
          </a:xfrm>
          <a:prstGeom prst="rect">
            <a:avLst/>
          </a:prstGeom>
          <a:noFill/>
        </p:spPr>
        <p:txBody>
          <a:bodyPr wrap="square" rtlCol="0">
            <a:spAutoFit/>
          </a:bodyPr>
          <a:lstStyle/>
          <a:p>
            <a:r>
              <a:rPr lang="ru-RU" dirty="0" smtClean="0"/>
              <a:t>Мы в нашей подготовке сначала сделали насадки и выполнили миссии по одной, а уже затем скомпоновали миссии в оптимальной последовательности. Потому что как планировать последовательность когда нет самих миссий?</a:t>
            </a:r>
            <a:endParaRPr lang="ru-RU" dirty="0" smtClean="0"/>
          </a:p>
        </p:txBody>
      </p:sp>
      <p:sp>
        <p:nvSpPr>
          <p:cNvPr id="6" name="TextBox 5"/>
          <p:cNvSpPr txBox="1"/>
          <p:nvPr/>
        </p:nvSpPr>
        <p:spPr>
          <a:xfrm>
            <a:off x="1043608" y="45182"/>
            <a:ext cx="4423006" cy="584775"/>
          </a:xfrm>
          <a:prstGeom prst="rect">
            <a:avLst/>
          </a:prstGeom>
          <a:noFill/>
        </p:spPr>
        <p:txBody>
          <a:bodyPr wrap="none" rtlCol="0">
            <a:spAutoFit/>
          </a:bodyPr>
          <a:lstStyle/>
          <a:p>
            <a:r>
              <a:rPr lang="ru-RU" sz="3200" dirty="0" smtClean="0"/>
              <a:t>Планирование миссий</a:t>
            </a:r>
            <a:endParaRPr lang="ru-RU" sz="32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892" y="1542446"/>
            <a:ext cx="8730277" cy="43348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35225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79512" y="619117"/>
            <a:ext cx="5688632" cy="3416320"/>
          </a:xfrm>
          <a:prstGeom prst="rect">
            <a:avLst/>
          </a:prstGeom>
          <a:noFill/>
        </p:spPr>
        <p:txBody>
          <a:bodyPr wrap="square" rtlCol="0">
            <a:spAutoFit/>
          </a:bodyPr>
          <a:lstStyle/>
          <a:p>
            <a:r>
              <a:rPr lang="ru-RU" dirty="0" smtClean="0"/>
              <a:t>Мы в нашем роботе заменили насадки в горизонтальным перемещением на насадки в радиальным перемещением, изменили механизм миссии 2.</a:t>
            </a:r>
          </a:p>
          <a:p>
            <a:r>
              <a:rPr lang="ru-RU" dirty="0" smtClean="0"/>
              <a:t>Также изменили механизмы  миссий 3 и 4, и ввели миссию 8</a:t>
            </a:r>
          </a:p>
          <a:p>
            <a:endParaRPr lang="ru-RU" dirty="0"/>
          </a:p>
          <a:p>
            <a:endParaRPr lang="ru-RU" dirty="0" smtClean="0"/>
          </a:p>
          <a:p>
            <a:r>
              <a:rPr lang="ru-RU" dirty="0" smtClean="0"/>
              <a:t>Оптимизация кода – за счет замены команды </a:t>
            </a:r>
            <a:r>
              <a:rPr lang="en-US" dirty="0" smtClean="0"/>
              <a:t>Go </a:t>
            </a:r>
            <a:r>
              <a:rPr lang="ru-RU" dirty="0" smtClean="0"/>
              <a:t>на команды </a:t>
            </a:r>
            <a:r>
              <a:rPr lang="en-US" dirty="0" smtClean="0"/>
              <a:t>Start- Stop </a:t>
            </a:r>
            <a:r>
              <a:rPr lang="ru-RU" dirty="0" smtClean="0"/>
              <a:t>с отсчетом тиков, оптимизация скорости (иногда можно увеличить) дала улучшение времени выполнения миссий:</a:t>
            </a:r>
          </a:p>
        </p:txBody>
      </p:sp>
      <p:sp>
        <p:nvSpPr>
          <p:cNvPr id="6" name="TextBox 5"/>
          <p:cNvSpPr txBox="1"/>
          <p:nvPr/>
        </p:nvSpPr>
        <p:spPr>
          <a:xfrm>
            <a:off x="1043608" y="45182"/>
            <a:ext cx="4684488" cy="584775"/>
          </a:xfrm>
          <a:prstGeom prst="rect">
            <a:avLst/>
          </a:prstGeom>
          <a:noFill/>
        </p:spPr>
        <p:txBody>
          <a:bodyPr wrap="none" rtlCol="0">
            <a:spAutoFit/>
          </a:bodyPr>
          <a:lstStyle/>
          <a:p>
            <a:r>
              <a:rPr lang="ru-RU" sz="3200" dirty="0" smtClean="0"/>
              <a:t>Улучшение робота и кода</a:t>
            </a:r>
            <a:endParaRPr lang="ru-RU" sz="3200"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40152" y="107952"/>
            <a:ext cx="3203848" cy="59959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034482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79512" y="619117"/>
            <a:ext cx="8712968" cy="2308324"/>
          </a:xfrm>
          <a:prstGeom prst="rect">
            <a:avLst/>
          </a:prstGeom>
          <a:noFill/>
        </p:spPr>
        <p:txBody>
          <a:bodyPr wrap="square" rtlCol="0">
            <a:spAutoFit/>
          </a:bodyPr>
          <a:lstStyle/>
          <a:p>
            <a:r>
              <a:rPr lang="ru-RU" dirty="0" smtClean="0"/>
              <a:t>Мы рассмотрели возможность выполнения функций в миссиях с помощью </a:t>
            </a:r>
            <a:r>
              <a:rPr lang="ru-RU" dirty="0" err="1" smtClean="0"/>
              <a:t>резиномотора</a:t>
            </a:r>
            <a:r>
              <a:rPr lang="ru-RU" dirty="0" smtClean="0"/>
              <a:t>. Резинки </a:t>
            </a:r>
            <a:r>
              <a:rPr lang="en-US" dirty="0" smtClean="0"/>
              <a:t>Lego</a:t>
            </a:r>
            <a:r>
              <a:rPr lang="ru-RU" dirty="0" smtClean="0"/>
              <a:t> </a:t>
            </a:r>
            <a:r>
              <a:rPr lang="en-US" dirty="0" smtClean="0"/>
              <a:t>x90</a:t>
            </a:r>
            <a:r>
              <a:rPr lang="ru-RU" dirty="0" smtClean="0"/>
              <a:t> в двойном варианте (колечком)</a:t>
            </a:r>
            <a:r>
              <a:rPr lang="en-US" dirty="0" smtClean="0"/>
              <a:t> </a:t>
            </a:r>
            <a:r>
              <a:rPr lang="ru-RU" dirty="0" smtClean="0"/>
              <a:t>имеют коэффициент упругости 27 Н/м (мы измерили), так что при удлинении на 13,5 см (мы провели эксперимент) мы запасаем энергию 0,25 Дж.</a:t>
            </a:r>
          </a:p>
          <a:p>
            <a:r>
              <a:rPr lang="ru-RU" dirty="0" smtClean="0"/>
              <a:t>Мы также провели экспериментальное исследование пневматических элементов </a:t>
            </a:r>
            <a:r>
              <a:rPr lang="en-US" dirty="0" smtClean="0"/>
              <a:t>Lego 67C01</a:t>
            </a:r>
            <a:r>
              <a:rPr lang="ru-RU" dirty="0" smtClean="0"/>
              <a:t> и в результате эксперимента получили что энергии в одном </a:t>
            </a:r>
            <a:r>
              <a:rPr lang="ru-RU" dirty="0" err="1" smtClean="0"/>
              <a:t>пневмоаккумуляторе</a:t>
            </a:r>
            <a:r>
              <a:rPr lang="ru-RU" dirty="0" smtClean="0"/>
              <a:t> </a:t>
            </a:r>
            <a:r>
              <a:rPr lang="en-US" dirty="0" smtClean="0"/>
              <a:t>Lego 67c01 0,75 </a:t>
            </a:r>
            <a:r>
              <a:rPr lang="ru-RU" dirty="0" smtClean="0"/>
              <a:t>Дж. Это позволяет нам применять и </a:t>
            </a:r>
            <a:r>
              <a:rPr lang="ru-RU" dirty="0" err="1" smtClean="0"/>
              <a:t>резиномоторы</a:t>
            </a:r>
            <a:r>
              <a:rPr lang="ru-RU" dirty="0" smtClean="0"/>
              <a:t>, и пневматику для привода механизмов насадок. </a:t>
            </a:r>
          </a:p>
        </p:txBody>
      </p:sp>
      <p:sp>
        <p:nvSpPr>
          <p:cNvPr id="6" name="TextBox 5"/>
          <p:cNvSpPr txBox="1"/>
          <p:nvPr/>
        </p:nvSpPr>
        <p:spPr>
          <a:xfrm>
            <a:off x="1043608" y="45182"/>
            <a:ext cx="4684488" cy="584775"/>
          </a:xfrm>
          <a:prstGeom prst="rect">
            <a:avLst/>
          </a:prstGeom>
          <a:noFill/>
        </p:spPr>
        <p:txBody>
          <a:bodyPr wrap="none" rtlCol="0">
            <a:spAutoFit/>
          </a:bodyPr>
          <a:lstStyle/>
          <a:p>
            <a:r>
              <a:rPr lang="ru-RU" sz="3200" dirty="0" smtClean="0"/>
              <a:t>Улучшение робота и кода</a:t>
            </a:r>
            <a:endParaRPr lang="ru-RU" sz="3200" dirty="0"/>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512" y="3081486"/>
            <a:ext cx="6480720" cy="36330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843325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51520" y="619117"/>
            <a:ext cx="8352928" cy="4247317"/>
          </a:xfrm>
          <a:prstGeom prst="rect">
            <a:avLst/>
          </a:prstGeom>
          <a:noFill/>
        </p:spPr>
        <p:txBody>
          <a:bodyPr wrap="square" rtlCol="0">
            <a:spAutoFit/>
          </a:bodyPr>
          <a:lstStyle/>
          <a:p>
            <a:r>
              <a:rPr lang="ru-RU" dirty="0" smtClean="0"/>
              <a:t>Мы уже не первый год конструируем роботов </a:t>
            </a:r>
            <a:r>
              <a:rPr lang="en-US" dirty="0" smtClean="0"/>
              <a:t>Lego, </a:t>
            </a:r>
            <a:r>
              <a:rPr lang="ru-RU" dirty="0" smtClean="0"/>
              <a:t>так что мы в этом году принципиально не копировали чьи-либо ( в том числе и официальные </a:t>
            </a:r>
            <a:r>
              <a:rPr lang="en-US" dirty="0" smtClean="0"/>
              <a:t>Lego</a:t>
            </a:r>
            <a:r>
              <a:rPr lang="ru-RU" dirty="0" smtClean="0"/>
              <a:t>) решения, а пошли своим путем, исходя из первых принципов- законов физики и знания принципов автомобилестроения. </a:t>
            </a:r>
          </a:p>
          <a:p>
            <a:pPr marL="342900" indent="-342900">
              <a:buAutoNum type="arabicPeriod"/>
            </a:pPr>
            <a:r>
              <a:rPr lang="ru-RU" dirty="0" smtClean="0"/>
              <a:t>Мы рассмотрели тип привода  и тип шасси</a:t>
            </a:r>
          </a:p>
          <a:p>
            <a:pPr marL="342900" indent="-342900">
              <a:buAutoNum type="arabicPeriod"/>
            </a:pPr>
            <a:r>
              <a:rPr lang="ru-RU" dirty="0" smtClean="0"/>
              <a:t>Мы рассмотрели механические параметры робота</a:t>
            </a:r>
          </a:p>
          <a:p>
            <a:pPr marL="342900" indent="-342900">
              <a:buAutoNum type="arabicPeriod"/>
            </a:pPr>
            <a:r>
              <a:rPr lang="ru-RU" dirty="0" smtClean="0"/>
              <a:t>Мы рассмотрели ограничения, связанные со средой </a:t>
            </a:r>
            <a:r>
              <a:rPr lang="en-US" dirty="0" smtClean="0"/>
              <a:t>Lego – </a:t>
            </a:r>
            <a:r>
              <a:rPr lang="ru-RU" dirty="0" smtClean="0"/>
              <a:t>низкая точность позиционирования, люфт редуктора мотора, медленная передача данных от энкодеров в </a:t>
            </a:r>
            <a:r>
              <a:rPr lang="ru-RU" dirty="0" err="1" smtClean="0"/>
              <a:t>контроллер,невозможность</a:t>
            </a:r>
            <a:r>
              <a:rPr lang="ru-RU" dirty="0" smtClean="0"/>
              <a:t> низкоуровневого программирования</a:t>
            </a:r>
          </a:p>
          <a:p>
            <a:pPr marL="342900" indent="-342900">
              <a:buAutoNum type="arabicPeriod"/>
            </a:pPr>
            <a:r>
              <a:rPr lang="ru-RU" dirty="0" smtClean="0"/>
              <a:t>И теперь мы по шагам, начиная с платформы, постоянно тестируя разные варианты, конструировали робота, или, говоря другими словами, разрабатывали дизайн робота. </a:t>
            </a:r>
          </a:p>
          <a:p>
            <a:pPr marL="342900" indent="-342900">
              <a:buAutoNum type="arabicPeriod"/>
            </a:pPr>
            <a:r>
              <a:rPr lang="ru-RU" dirty="0" smtClean="0"/>
              <a:t>И разработали. Строго по плану и почти вовремя. Взяв за основу робота </a:t>
            </a:r>
            <a:r>
              <a:rPr lang="en-US" dirty="0" smtClean="0"/>
              <a:t>Q2, </a:t>
            </a:r>
            <a:r>
              <a:rPr lang="ru-RU" dirty="0" smtClean="0"/>
              <a:t>разработанного в прошлом году.</a:t>
            </a:r>
          </a:p>
        </p:txBody>
      </p:sp>
      <p:sp>
        <p:nvSpPr>
          <p:cNvPr id="6" name="TextBox 5"/>
          <p:cNvSpPr txBox="1"/>
          <p:nvPr/>
        </p:nvSpPr>
        <p:spPr>
          <a:xfrm>
            <a:off x="1043608" y="45182"/>
            <a:ext cx="5119094" cy="584775"/>
          </a:xfrm>
          <a:prstGeom prst="rect">
            <a:avLst/>
          </a:prstGeom>
          <a:noFill/>
        </p:spPr>
        <p:txBody>
          <a:bodyPr wrap="none" rtlCol="0">
            <a:spAutoFit/>
          </a:bodyPr>
          <a:lstStyle/>
          <a:p>
            <a:r>
              <a:rPr lang="ru-RU" sz="3200" dirty="0" smtClean="0"/>
              <a:t>Разработка дизайна робота</a:t>
            </a:r>
            <a:endParaRPr lang="ru-RU" sz="3200" dirty="0"/>
          </a:p>
        </p:txBody>
      </p:sp>
    </p:spTree>
    <p:extLst>
      <p:ext uri="{BB962C8B-B14F-4D97-AF65-F5344CB8AC3E}">
        <p14:creationId xmlns:p14="http://schemas.microsoft.com/office/powerpoint/2010/main" val="19840270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07504" y="619117"/>
            <a:ext cx="8712968" cy="2585323"/>
          </a:xfrm>
          <a:prstGeom prst="rect">
            <a:avLst/>
          </a:prstGeom>
          <a:noFill/>
        </p:spPr>
        <p:txBody>
          <a:bodyPr wrap="square" rtlCol="0">
            <a:spAutoFit/>
          </a:bodyPr>
          <a:lstStyle/>
          <a:p>
            <a:r>
              <a:rPr lang="ru-RU" dirty="0" smtClean="0"/>
              <a:t>Что нам позволило быть командой и сделать кратно больше:</a:t>
            </a:r>
          </a:p>
          <a:p>
            <a:pPr marL="342900" indent="-342900">
              <a:buAutoNum type="arabicPeriod"/>
            </a:pPr>
            <a:r>
              <a:rPr lang="ru-RU" dirty="0" smtClean="0"/>
              <a:t>Мы делились нашими знаниями и наработками друг с другом</a:t>
            </a:r>
          </a:p>
          <a:p>
            <a:pPr marL="342900" indent="-342900">
              <a:buAutoNum type="arabicPeriod"/>
            </a:pPr>
            <a:r>
              <a:rPr lang="ru-RU" dirty="0" smtClean="0"/>
              <a:t>Мы помогали друг другу</a:t>
            </a:r>
          </a:p>
          <a:p>
            <a:pPr marL="342900" indent="-342900">
              <a:buAutoNum type="arabicPeriod"/>
            </a:pPr>
            <a:r>
              <a:rPr lang="ru-RU" dirty="0" smtClean="0"/>
              <a:t>Мы нарабатывали умение работать </a:t>
            </a:r>
            <a:r>
              <a:rPr lang="ru-RU" dirty="0" err="1" smtClean="0"/>
              <a:t>вместеМы</a:t>
            </a:r>
            <a:r>
              <a:rPr lang="ru-RU" dirty="0" smtClean="0"/>
              <a:t> сообща участвовали в мозговых штурмах</a:t>
            </a:r>
          </a:p>
          <a:p>
            <a:pPr marL="342900" indent="-342900">
              <a:buAutoNum type="arabicPeriod"/>
            </a:pPr>
            <a:r>
              <a:rPr lang="ru-RU" dirty="0" smtClean="0"/>
              <a:t>Мы вместе готовили презентации, в том числе и взаимодействуя с другими командами Лиги.</a:t>
            </a:r>
          </a:p>
          <a:p>
            <a:pPr marL="342900" indent="-342900">
              <a:buAutoNum type="arabicPeriod"/>
            </a:pPr>
            <a:r>
              <a:rPr lang="ru-RU" dirty="0" smtClean="0"/>
              <a:t>Мы проводили семинары, мозговые штурмы, доклады, участвовали в конкурсах научных работ школьников и чемпионатах</a:t>
            </a:r>
          </a:p>
        </p:txBody>
      </p:sp>
      <p:sp>
        <p:nvSpPr>
          <p:cNvPr id="6" name="TextBox 5"/>
          <p:cNvSpPr txBox="1"/>
          <p:nvPr/>
        </p:nvSpPr>
        <p:spPr>
          <a:xfrm>
            <a:off x="1043608" y="45182"/>
            <a:ext cx="3656322" cy="584775"/>
          </a:xfrm>
          <a:prstGeom prst="rect">
            <a:avLst/>
          </a:prstGeom>
          <a:noFill/>
        </p:spPr>
        <p:txBody>
          <a:bodyPr wrap="none" rtlCol="0">
            <a:spAutoFit/>
          </a:bodyPr>
          <a:lstStyle/>
          <a:p>
            <a:r>
              <a:rPr lang="ru-RU" sz="3200" dirty="0" smtClean="0"/>
              <a:t>Командная  работа </a:t>
            </a:r>
            <a:endParaRPr lang="ru-RU" sz="3200"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520" y="3171168"/>
            <a:ext cx="2520280" cy="353515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220"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915815" y="3171168"/>
            <a:ext cx="4693171" cy="35198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060700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07504" y="637101"/>
            <a:ext cx="5688632" cy="4801314"/>
          </a:xfrm>
          <a:prstGeom prst="rect">
            <a:avLst/>
          </a:prstGeom>
          <a:noFill/>
        </p:spPr>
        <p:txBody>
          <a:bodyPr wrap="square" rtlCol="0">
            <a:spAutoFit/>
          </a:bodyPr>
          <a:lstStyle/>
          <a:p>
            <a:r>
              <a:rPr lang="ru-RU" dirty="0" smtClean="0"/>
              <a:t>При разработке робота и программировании выполнения миссий мы столкнулись с серьезными трудностями, можно даже сказать, с большими вызовами, и нам пришлось становиться изобретателями и настойчиво искать решения:</a:t>
            </a:r>
          </a:p>
          <a:p>
            <a:pPr marL="342900" indent="-342900">
              <a:buAutoNum type="arabicPeriod"/>
            </a:pPr>
            <a:r>
              <a:rPr lang="ru-RU" dirty="0" smtClean="0"/>
              <a:t>Все примерные и модельные решения, как правило, имеют высокий центр тяжести при умеренной колесной базой, что не позволяет быстро «катать» </a:t>
            </a:r>
            <a:r>
              <a:rPr lang="ru-RU" dirty="0" err="1" smtClean="0"/>
              <a:t>робота,ну</a:t>
            </a:r>
            <a:r>
              <a:rPr lang="ru-RU" dirty="0" smtClean="0"/>
              <a:t> вернее катать быстро можно, но ускоряться и тормозить нужно плавно. Но при умеренном ускорении и торможении </a:t>
            </a:r>
            <a:r>
              <a:rPr lang="ru-RU" dirty="0" err="1" smtClean="0"/>
              <a:t>фунция</a:t>
            </a:r>
            <a:r>
              <a:rPr lang="ru-RU" dirty="0" smtClean="0"/>
              <a:t> </a:t>
            </a:r>
            <a:r>
              <a:rPr lang="en-US" dirty="0" smtClean="0"/>
              <a:t>Lego Go </a:t>
            </a:r>
            <a:r>
              <a:rPr lang="ru-RU" dirty="0" smtClean="0"/>
              <a:t>работает криво – тормозить мотор начинает только после достижения нужного расстояния. Нам пришлось самим определить тип торможения</a:t>
            </a:r>
          </a:p>
          <a:p>
            <a:pPr marL="342900" indent="-342900">
              <a:buAutoNum type="arabicPeriod"/>
            </a:pPr>
            <a:r>
              <a:rPr lang="ru-RU" dirty="0" smtClean="0"/>
              <a:t>Ограничения по числу моторов – очень серьезное ограничение, но мы в некоторых миссиях вышли из положения – ввели в обвес насадок </a:t>
            </a:r>
            <a:r>
              <a:rPr lang="ru-RU" dirty="0" err="1" smtClean="0"/>
              <a:t>резиномоторы</a:t>
            </a:r>
            <a:r>
              <a:rPr lang="ru-RU" dirty="0" smtClean="0"/>
              <a:t>.</a:t>
            </a:r>
          </a:p>
        </p:txBody>
      </p:sp>
      <p:sp>
        <p:nvSpPr>
          <p:cNvPr id="6" name="TextBox 5"/>
          <p:cNvSpPr txBox="1"/>
          <p:nvPr/>
        </p:nvSpPr>
        <p:spPr>
          <a:xfrm>
            <a:off x="1043608" y="45182"/>
            <a:ext cx="2595198" cy="584775"/>
          </a:xfrm>
          <a:prstGeom prst="rect">
            <a:avLst/>
          </a:prstGeom>
          <a:noFill/>
        </p:spPr>
        <p:txBody>
          <a:bodyPr wrap="none" rtlCol="0">
            <a:spAutoFit/>
          </a:bodyPr>
          <a:lstStyle/>
          <a:p>
            <a:r>
              <a:rPr lang="ru-RU" sz="3200" dirty="0" smtClean="0"/>
              <a:t>Преодоление</a:t>
            </a:r>
            <a:endParaRPr lang="ru-RU" sz="3200" dirty="0"/>
          </a:p>
        </p:txBody>
      </p:sp>
    </p:spTree>
    <p:extLst>
      <p:ext uri="{BB962C8B-B14F-4D97-AF65-F5344CB8AC3E}">
        <p14:creationId xmlns:p14="http://schemas.microsoft.com/office/powerpoint/2010/main" val="22575342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619117"/>
            <a:ext cx="8208912" cy="923330"/>
          </a:xfrm>
          <a:prstGeom prst="rect">
            <a:avLst/>
          </a:prstGeom>
          <a:noFill/>
        </p:spPr>
        <p:txBody>
          <a:bodyPr wrap="square" rtlCol="0">
            <a:spAutoFit/>
          </a:bodyPr>
          <a:lstStyle/>
          <a:p>
            <a:r>
              <a:rPr lang="ru-RU" dirty="0" smtClean="0"/>
              <a:t>И мы бы конечно ничего не сделали, если бы мы не получали удовольствие. Удовольствие от работы, от общения, от дружбы, от получения новых знаний, от дружеских соревнований, от того что мы можем поделиться нашими знаниями.</a:t>
            </a:r>
          </a:p>
        </p:txBody>
      </p:sp>
      <p:sp>
        <p:nvSpPr>
          <p:cNvPr id="6" name="TextBox 5"/>
          <p:cNvSpPr txBox="1"/>
          <p:nvPr/>
        </p:nvSpPr>
        <p:spPr>
          <a:xfrm>
            <a:off x="1043608" y="45182"/>
            <a:ext cx="2648097" cy="584775"/>
          </a:xfrm>
          <a:prstGeom prst="rect">
            <a:avLst/>
          </a:prstGeom>
          <a:noFill/>
        </p:spPr>
        <p:txBody>
          <a:bodyPr wrap="none" rtlCol="0">
            <a:spAutoFit/>
          </a:bodyPr>
          <a:lstStyle/>
          <a:p>
            <a:r>
              <a:rPr lang="ru-RU" sz="3200" dirty="0" smtClean="0"/>
              <a:t>Удовольствие</a:t>
            </a:r>
            <a:endParaRPr lang="ru-RU" sz="3200"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57713" y="3419475"/>
            <a:ext cx="28575" cy="190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10113" y="3571875"/>
            <a:ext cx="28575" cy="190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681630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07504" y="619117"/>
            <a:ext cx="8784976" cy="2739211"/>
          </a:xfrm>
          <a:prstGeom prst="rect">
            <a:avLst/>
          </a:prstGeom>
          <a:noFill/>
        </p:spPr>
        <p:txBody>
          <a:bodyPr wrap="square" rtlCol="0">
            <a:spAutoFit/>
          </a:bodyPr>
          <a:lstStyle/>
          <a:p>
            <a:pPr marL="342900" indent="-342900">
              <a:buAutoNum type="arabicPeriod"/>
            </a:pPr>
            <a:r>
              <a:rPr lang="ru-RU" sz="1400" dirty="0" smtClean="0"/>
              <a:t>Для освоения конструирования мы собрали несколько модельных роботов, включая официального робота </a:t>
            </a:r>
            <a:r>
              <a:rPr lang="en-US" sz="1400" dirty="0" smtClean="0"/>
              <a:t>FLL</a:t>
            </a:r>
            <a:r>
              <a:rPr lang="ru-RU" sz="1400" dirty="0" smtClean="0"/>
              <a:t>  </a:t>
            </a:r>
            <a:r>
              <a:rPr lang="en-US" sz="1400" dirty="0" smtClean="0"/>
              <a:t>Zachary </a:t>
            </a:r>
            <a:r>
              <a:rPr lang="en-US" sz="1400" dirty="0"/>
              <a:t>Trautwein</a:t>
            </a:r>
            <a:r>
              <a:rPr lang="en-US" sz="1400" dirty="0" smtClean="0"/>
              <a:t>. </a:t>
            </a:r>
            <a:r>
              <a:rPr lang="ru-RU" sz="1400" dirty="0" smtClean="0"/>
              <a:t>Затем, постоянно вспоминая законы физики, а также обмениваясь мыслями, идеями и решениями с нашими коллегами из других команд, мы сконструировали оригинального робота с несколькими инновационными особенностями</a:t>
            </a:r>
            <a:r>
              <a:rPr lang="ru-RU" sz="1400" dirty="0"/>
              <a:t> </a:t>
            </a:r>
            <a:r>
              <a:rPr lang="ru-RU" sz="1400" dirty="0" smtClean="0"/>
              <a:t>как в конструкции, так и в программном коде</a:t>
            </a:r>
            <a:r>
              <a:rPr lang="en-US" sz="1400" dirty="0" smtClean="0"/>
              <a:t>.</a:t>
            </a:r>
          </a:p>
          <a:p>
            <a:pPr marL="342900" indent="-342900">
              <a:buAutoNum type="arabicPeriod"/>
            </a:pPr>
            <a:r>
              <a:rPr lang="ru-RU" sz="1400" dirty="0" smtClean="0"/>
              <a:t>Мы научились работать со средой </a:t>
            </a:r>
            <a:r>
              <a:rPr lang="en-US" sz="1400" dirty="0" smtClean="0"/>
              <a:t>Blocks</a:t>
            </a:r>
            <a:r>
              <a:rPr lang="ru-RU" sz="1400" dirty="0" smtClean="0"/>
              <a:t>  для </a:t>
            </a:r>
            <a:r>
              <a:rPr lang="en-US" sz="1400" dirty="0" smtClean="0"/>
              <a:t>Lego.  </a:t>
            </a:r>
            <a:r>
              <a:rPr lang="ru-RU" sz="1400" dirty="0" smtClean="0"/>
              <a:t>При этом мы</a:t>
            </a:r>
            <a:r>
              <a:rPr lang="en-US" sz="1400" dirty="0" smtClean="0"/>
              <a:t> </a:t>
            </a:r>
            <a:r>
              <a:rPr lang="ru-RU" sz="1400" dirty="0" smtClean="0"/>
              <a:t>написали библиотеки для поворота по гироскопу и движения с ускорением и плавным замедлением, чтобы не было юза и пробуксовки, а также библиотеки одновременного управления всеми 4 моторами, а не только одной- единственной моторной парой. Мы отработали эту технику на инновационном проекте, в котором одновременно работают сразу три мотора, каждый по своей программе.</a:t>
            </a:r>
            <a:r>
              <a:rPr lang="en-US" sz="1400" dirty="0" smtClean="0"/>
              <a:t> </a:t>
            </a:r>
            <a:r>
              <a:rPr lang="ru-RU" sz="1400" dirty="0" smtClean="0"/>
              <a:t>Четвертый мотор – пятое колесо, наше </a:t>
            </a:r>
            <a:r>
              <a:rPr lang="en-US" sz="1400" dirty="0" smtClean="0"/>
              <a:t>know how!</a:t>
            </a:r>
            <a:endParaRPr lang="ru-RU" sz="1400" dirty="0" smtClean="0"/>
          </a:p>
          <a:p>
            <a:endParaRPr lang="ru-RU" dirty="0"/>
          </a:p>
        </p:txBody>
      </p:sp>
      <p:sp>
        <p:nvSpPr>
          <p:cNvPr id="6" name="TextBox 5"/>
          <p:cNvSpPr txBox="1"/>
          <p:nvPr/>
        </p:nvSpPr>
        <p:spPr>
          <a:xfrm>
            <a:off x="1043608" y="45182"/>
            <a:ext cx="6779100" cy="461665"/>
          </a:xfrm>
          <a:prstGeom prst="rect">
            <a:avLst/>
          </a:prstGeom>
          <a:noFill/>
        </p:spPr>
        <p:txBody>
          <a:bodyPr wrap="none" rtlCol="0">
            <a:spAutoFit/>
          </a:bodyPr>
          <a:lstStyle/>
          <a:p>
            <a:r>
              <a:rPr lang="ru-RU" sz="2400" dirty="0" smtClean="0"/>
              <a:t>Освоение программирования и конструирования</a:t>
            </a:r>
            <a:endParaRPr lang="ru-RU" sz="2400" dirty="0"/>
          </a:p>
        </p:txBody>
      </p:sp>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0121" y="3068960"/>
            <a:ext cx="7308303" cy="35018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929594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251520" y="188640"/>
            <a:ext cx="8676456" cy="3693319"/>
          </a:xfrm>
          <a:prstGeom prst="rect">
            <a:avLst/>
          </a:prstGeom>
        </p:spPr>
        <p:txBody>
          <a:bodyPr wrap="square">
            <a:spAutoFit/>
          </a:bodyPr>
          <a:lstStyle/>
          <a:p>
            <a:pPr algn="ctr"/>
            <a:r>
              <a:rPr lang="ru-RU" b="1" i="1" dirty="0" smtClean="0"/>
              <a:t>Литература</a:t>
            </a:r>
          </a:p>
          <a:p>
            <a:r>
              <a:rPr lang="en-US" dirty="0" smtClean="0"/>
              <a:t>1</a:t>
            </a:r>
            <a:r>
              <a:rPr lang="en-US" dirty="0"/>
              <a:t>. Trautwein, Zachary. </a:t>
            </a:r>
            <a:r>
              <a:rPr lang="en-US" dirty="0" err="1" smtClean="0"/>
              <a:t>MiniMAX</a:t>
            </a:r>
            <a:r>
              <a:rPr lang="ru-RU" dirty="0" smtClean="0"/>
              <a:t> </a:t>
            </a:r>
            <a:r>
              <a:rPr lang="en-US" dirty="0" smtClean="0"/>
              <a:t>–Building</a:t>
            </a:r>
            <a:r>
              <a:rPr lang="ru-RU" dirty="0" smtClean="0"/>
              <a:t> </a:t>
            </a:r>
            <a:r>
              <a:rPr lang="en-US" dirty="0" smtClean="0"/>
              <a:t>a</a:t>
            </a:r>
            <a:r>
              <a:rPr lang="ru-RU" dirty="0" smtClean="0"/>
              <a:t> </a:t>
            </a:r>
            <a:r>
              <a:rPr lang="en-US" dirty="0" smtClean="0"/>
              <a:t>SPIKE</a:t>
            </a:r>
            <a:r>
              <a:rPr lang="ru-RU" dirty="0" smtClean="0"/>
              <a:t> </a:t>
            </a:r>
            <a:r>
              <a:rPr lang="en-US" dirty="0" smtClean="0"/>
              <a:t>Prime</a:t>
            </a:r>
            <a:r>
              <a:rPr lang="ru-RU" dirty="0" smtClean="0"/>
              <a:t> </a:t>
            </a:r>
            <a:r>
              <a:rPr lang="en-US" dirty="0" smtClean="0"/>
              <a:t>Robot</a:t>
            </a:r>
            <a:r>
              <a:rPr lang="ru-RU" dirty="0" smtClean="0"/>
              <a:t> </a:t>
            </a:r>
            <a:r>
              <a:rPr lang="en-US" dirty="0" smtClean="0"/>
              <a:t>for</a:t>
            </a:r>
            <a:r>
              <a:rPr lang="ru-RU" dirty="0" smtClean="0"/>
              <a:t> </a:t>
            </a:r>
            <a:r>
              <a:rPr lang="en-US" dirty="0" smtClean="0"/>
              <a:t>FLL</a:t>
            </a:r>
            <a:r>
              <a:rPr lang="ru-RU" dirty="0" smtClean="0"/>
              <a:t>.</a:t>
            </a:r>
            <a:r>
              <a:rPr lang="en-US" dirty="0" smtClean="0"/>
              <a:t>youtu.be/d3txcEZVfQA</a:t>
            </a:r>
            <a:r>
              <a:rPr lang="en-US" dirty="0"/>
              <a:t>.</a:t>
            </a:r>
          </a:p>
          <a:p>
            <a:r>
              <a:rPr lang="en-US" dirty="0"/>
              <a:t>2. </a:t>
            </a:r>
            <a:r>
              <a:rPr lang="en-US" dirty="0" smtClean="0"/>
              <a:t>Modular </a:t>
            </a:r>
            <a:r>
              <a:rPr lang="en-US" dirty="0"/>
              <a:t>Quick Attachment Starters! - FLL Cargo Connect 2021. </a:t>
            </a:r>
            <a:r>
              <a:rPr lang="ru-RU" dirty="0" smtClean="0"/>
              <a:t> </a:t>
            </a:r>
            <a:r>
              <a:rPr lang="en-US" dirty="0" smtClean="0"/>
              <a:t>youtu.be/Qur2QkIVcUM</a:t>
            </a:r>
            <a:r>
              <a:rPr lang="en-US" dirty="0"/>
              <a:t>.</a:t>
            </a:r>
          </a:p>
          <a:p>
            <a:r>
              <a:rPr lang="en-US" dirty="0"/>
              <a:t>3. Lego Studio. https://www.bricklink. </a:t>
            </a:r>
            <a:r>
              <a:rPr lang="en-US" dirty="0" smtClean="0"/>
              <a:t>Com</a:t>
            </a:r>
            <a:r>
              <a:rPr lang="ru-RU" dirty="0" smtClean="0"/>
              <a:t>  </a:t>
            </a:r>
            <a:r>
              <a:rPr lang="en-US" dirty="0" smtClean="0"/>
              <a:t>.</a:t>
            </a:r>
          </a:p>
          <a:p>
            <a:r>
              <a:rPr lang="en-US" dirty="0" smtClean="0"/>
              <a:t>4. </a:t>
            </a:r>
            <a:r>
              <a:rPr lang="en-US" dirty="0" err="1" smtClean="0"/>
              <a:t>Brickering</a:t>
            </a:r>
            <a:r>
              <a:rPr lang="en-US" dirty="0" smtClean="0"/>
              <a:t>. FLL Spike Prime Box Robot: Tutorial.  https://youtu.be/QBqDkT-Emiw.</a:t>
            </a:r>
          </a:p>
          <a:p>
            <a:r>
              <a:rPr lang="en-US" dirty="0" smtClean="0"/>
              <a:t>5</a:t>
            </a:r>
            <a:r>
              <a:rPr lang="en-US" dirty="0"/>
              <a:t>. </a:t>
            </a:r>
            <a:r>
              <a:rPr lang="ko-KR" altLang="en-US" dirty="0"/>
              <a:t>조이코딩</a:t>
            </a:r>
            <a:r>
              <a:rPr lang="en-US" altLang="ko-KR" dirty="0"/>
              <a:t>. 2022-2023 </a:t>
            </a:r>
            <a:r>
              <a:rPr lang="en-US" dirty="0"/>
              <a:t>FIRST LEGO League SUPERPOWERED Robot: Step-By-Step Build. https://youtu.be/clEIx7nZKLE.</a:t>
            </a:r>
          </a:p>
          <a:p>
            <a:r>
              <a:rPr lang="en-US" dirty="0"/>
              <a:t>6. </a:t>
            </a:r>
            <a:r>
              <a:rPr lang="en-US" dirty="0" err="1"/>
              <a:t>BrickWise</a:t>
            </a:r>
            <a:r>
              <a:rPr lang="en-US" dirty="0"/>
              <a:t>. How to build Funnels for FLL. </a:t>
            </a:r>
            <a:r>
              <a:rPr lang="en-US" dirty="0" smtClean="0"/>
              <a:t>youtu.be/lm2Mu_mw4HE</a:t>
            </a:r>
            <a:r>
              <a:rPr lang="en-US" dirty="0"/>
              <a:t>.</a:t>
            </a:r>
          </a:p>
          <a:p>
            <a:r>
              <a:rPr lang="en-US" dirty="0"/>
              <a:t>7. Q-</a:t>
            </a:r>
            <a:r>
              <a:rPr lang="en-US" dirty="0" err="1"/>
              <a:t>Robo</a:t>
            </a:r>
            <a:r>
              <a:rPr lang="en-US" dirty="0"/>
              <a:t> Design. https://github.com/DrOnkel/QR_Design.</a:t>
            </a:r>
          </a:p>
          <a:p>
            <a:endParaRPr lang="en-US" dirty="0"/>
          </a:p>
        </p:txBody>
      </p:sp>
    </p:spTree>
    <p:extLst>
      <p:ext uri="{BB962C8B-B14F-4D97-AF65-F5344CB8AC3E}">
        <p14:creationId xmlns:p14="http://schemas.microsoft.com/office/powerpoint/2010/main" val="13507341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07504" y="609576"/>
            <a:ext cx="4536504" cy="5970865"/>
          </a:xfrm>
          <a:prstGeom prst="rect">
            <a:avLst/>
          </a:prstGeom>
          <a:noFill/>
        </p:spPr>
        <p:txBody>
          <a:bodyPr wrap="square" rtlCol="0">
            <a:spAutoFit/>
          </a:bodyPr>
          <a:lstStyle/>
          <a:p>
            <a:r>
              <a:rPr lang="ru-RU" sz="1400" dirty="0" smtClean="0"/>
              <a:t>Мы на общих семинарах выработали план нашей работы и ответственных по пунктам, по каждому пункту:</a:t>
            </a:r>
          </a:p>
          <a:p>
            <a:pPr marL="342900" indent="-342900">
              <a:buAutoNum type="arabicPeriod"/>
            </a:pPr>
            <a:r>
              <a:rPr lang="ru-RU" sz="1400" dirty="0" smtClean="0"/>
              <a:t>Изучение механики</a:t>
            </a:r>
          </a:p>
          <a:p>
            <a:pPr marL="342900" indent="-342900">
              <a:buAutoNum type="arabicPeriod"/>
            </a:pPr>
            <a:r>
              <a:rPr lang="ru-RU" sz="1400" dirty="0" smtClean="0"/>
              <a:t>Изучение параметров и свойств моторов- угловая скорость, мощность, момент на валу, ускорение, торможение, типы торможений, датчик угла, подсчет тиков, проскальзывание и буксование</a:t>
            </a:r>
          </a:p>
          <a:p>
            <a:pPr marL="342900" indent="-342900">
              <a:buAutoNum type="arabicPeriod"/>
            </a:pPr>
            <a:r>
              <a:rPr lang="ru-RU" sz="1400" dirty="0" smtClean="0"/>
              <a:t>Уже разобравшись с п. 1-2, мы приступаем к конструированию нескольких типов роботов, стараясь исходить не из чужих решений из </a:t>
            </a:r>
            <a:r>
              <a:rPr lang="en-US" sz="1400" dirty="0" err="1" smtClean="0"/>
              <a:t>youtube</a:t>
            </a:r>
            <a:r>
              <a:rPr lang="en-US" sz="1400" dirty="0" smtClean="0"/>
              <a:t>, </a:t>
            </a:r>
            <a:r>
              <a:rPr lang="ru-RU" sz="1400" dirty="0"/>
              <a:t> </a:t>
            </a:r>
            <a:r>
              <a:rPr lang="ru-RU" sz="1400" dirty="0" smtClean="0"/>
              <a:t>а из первых принципов – законов механики.</a:t>
            </a:r>
          </a:p>
          <a:p>
            <a:pPr marL="342900" indent="-342900">
              <a:buAutoNum type="arabicPeriod"/>
            </a:pPr>
            <a:r>
              <a:rPr lang="ru-RU" sz="1400" dirty="0" smtClean="0"/>
              <a:t>Мы затем сравниваем роботы в работе, при выполнении тестовых заданий и миссий этого сезона. Отбираем победителя.</a:t>
            </a:r>
          </a:p>
          <a:p>
            <a:pPr marL="342900" indent="-342900">
              <a:buAutoNum type="arabicPeriod"/>
            </a:pPr>
            <a:r>
              <a:rPr lang="ru-RU" sz="1400" dirty="0" smtClean="0"/>
              <a:t>Мы пишем код на </a:t>
            </a:r>
            <a:r>
              <a:rPr lang="en-US" sz="1400" dirty="0" smtClean="0"/>
              <a:t>Blocks </a:t>
            </a:r>
            <a:r>
              <a:rPr lang="ru-RU" sz="1400" dirty="0" smtClean="0"/>
              <a:t>и </a:t>
            </a:r>
            <a:r>
              <a:rPr lang="en-US" sz="1400" dirty="0" err="1" smtClean="0"/>
              <a:t>Phyton</a:t>
            </a:r>
            <a:r>
              <a:rPr lang="en-US" sz="1400" dirty="0" smtClean="0"/>
              <a:t>, </a:t>
            </a:r>
            <a:r>
              <a:rPr lang="ru-RU" sz="1400" dirty="0" smtClean="0"/>
              <a:t>тестируем, сравниваем и отбираем тот код, который дает нам лучшие результаты</a:t>
            </a:r>
          </a:p>
          <a:p>
            <a:pPr marL="342900" indent="-342900">
              <a:buAutoNum type="arabicPeriod"/>
            </a:pPr>
            <a:r>
              <a:rPr lang="ru-RU" sz="1400" dirty="0" smtClean="0"/>
              <a:t>Хороший робот просто не может не быть красивым – мы стараемся чтобы в нашем роботе не было ничего лишнего</a:t>
            </a:r>
          </a:p>
          <a:p>
            <a:pPr marL="342900" indent="-342900">
              <a:buAutoNum type="arabicPeriod"/>
            </a:pPr>
            <a:r>
              <a:rPr lang="ru-RU" sz="1400" dirty="0" smtClean="0"/>
              <a:t>Мы показываем нашего робота коллегам и специалистам  вносим изменения исходя из их замечаний и пожеланий</a:t>
            </a:r>
          </a:p>
          <a:p>
            <a:endParaRPr lang="ru-RU" dirty="0"/>
          </a:p>
        </p:txBody>
      </p:sp>
      <p:sp>
        <p:nvSpPr>
          <p:cNvPr id="6" name="TextBox 5"/>
          <p:cNvSpPr txBox="1"/>
          <p:nvPr/>
        </p:nvSpPr>
        <p:spPr>
          <a:xfrm>
            <a:off x="1043608" y="45182"/>
            <a:ext cx="7589322" cy="584775"/>
          </a:xfrm>
          <a:prstGeom prst="rect">
            <a:avLst/>
          </a:prstGeom>
          <a:noFill/>
        </p:spPr>
        <p:txBody>
          <a:bodyPr wrap="none" rtlCol="0">
            <a:spAutoFit/>
          </a:bodyPr>
          <a:lstStyle/>
          <a:p>
            <a:r>
              <a:rPr lang="ru-RU" sz="3200" dirty="0" smtClean="0"/>
              <a:t>Планирование работы по дизайну робота</a:t>
            </a:r>
            <a:endParaRPr lang="ru-RU" sz="3200" dirty="0"/>
          </a:p>
        </p:txBody>
      </p:sp>
    </p:spTree>
    <p:extLst>
      <p:ext uri="{BB962C8B-B14F-4D97-AF65-F5344CB8AC3E}">
        <p14:creationId xmlns:p14="http://schemas.microsoft.com/office/powerpoint/2010/main" val="17569275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07504" y="619117"/>
            <a:ext cx="8906903" cy="2862322"/>
          </a:xfrm>
          <a:prstGeom prst="rect">
            <a:avLst/>
          </a:prstGeom>
          <a:noFill/>
        </p:spPr>
        <p:txBody>
          <a:bodyPr wrap="square" rtlCol="0">
            <a:spAutoFit/>
          </a:bodyPr>
          <a:lstStyle/>
          <a:p>
            <a:r>
              <a:rPr lang="ru-RU" sz="1200" dirty="0" smtClean="0"/>
              <a:t>Мы сделали </a:t>
            </a:r>
            <a:r>
              <a:rPr lang="en-US" sz="1200" dirty="0" smtClean="0"/>
              <a:t>5</a:t>
            </a:r>
            <a:r>
              <a:rPr lang="ru-RU" sz="1200" dirty="0" smtClean="0"/>
              <a:t>, не считая тестовых, варианта нашего робота (справа налево)– «классический» </a:t>
            </a:r>
            <a:r>
              <a:rPr lang="en-US" sz="1200" dirty="0" smtClean="0"/>
              <a:t>FLL </a:t>
            </a:r>
            <a:r>
              <a:rPr lang="ru-RU" sz="1200" dirty="0" smtClean="0"/>
              <a:t>робот </a:t>
            </a:r>
            <a:r>
              <a:rPr lang="en-US" sz="1200" dirty="0" err="1" smtClean="0"/>
              <a:t>MiniMAX</a:t>
            </a:r>
            <a:r>
              <a:rPr lang="ru-RU" sz="1200" dirty="0" smtClean="0"/>
              <a:t>, «быстрый» робот на 88 мм колесах </a:t>
            </a:r>
            <a:r>
              <a:rPr lang="en-US" sz="1200" dirty="0" smtClean="0"/>
              <a:t>Lego 49295, </a:t>
            </a:r>
            <a:r>
              <a:rPr lang="ru-RU" sz="1200" dirty="0" smtClean="0"/>
              <a:t> роботы с низким центром тяжести</a:t>
            </a:r>
            <a:r>
              <a:rPr lang="en-US" sz="1200" dirty="0" smtClean="0"/>
              <a:t>. </a:t>
            </a:r>
            <a:r>
              <a:rPr lang="ru-RU" sz="1200" dirty="0" smtClean="0"/>
              <a:t>Плюсы и минусы:</a:t>
            </a:r>
          </a:p>
          <a:p>
            <a:pPr marL="342900" indent="-342900">
              <a:buAutoNum type="arabicPeriod"/>
            </a:pPr>
            <a:r>
              <a:rPr lang="ru-RU" sz="1200" dirty="0" smtClean="0"/>
              <a:t>(-) Высоко расположенный центр тяжести, невозможность оперативной замены аккумулятора, возможное проскальзывание шестеренок механизма передачи мощности на насадки</a:t>
            </a:r>
            <a:br>
              <a:rPr lang="ru-RU" sz="1200" dirty="0" smtClean="0"/>
            </a:br>
            <a:r>
              <a:rPr lang="ru-RU" sz="1200" dirty="0" smtClean="0"/>
              <a:t>(+) простота замены насадок, два механизма передачи мощности</a:t>
            </a:r>
          </a:p>
          <a:p>
            <a:pPr marL="342900" indent="-342900">
              <a:buAutoNum type="arabicPeriod"/>
            </a:pPr>
            <a:r>
              <a:rPr lang="ru-RU" sz="1200" dirty="0" smtClean="0"/>
              <a:t>(-) точность невысока из-за большого диаметра колес, особенно невысока точность поворота, даже с использованием гироскопа</a:t>
            </a:r>
            <a:br>
              <a:rPr lang="ru-RU" sz="1200" dirty="0" smtClean="0"/>
            </a:br>
            <a:r>
              <a:rPr lang="ru-RU" sz="1200" dirty="0" smtClean="0"/>
              <a:t>(+) высокая скорость</a:t>
            </a:r>
          </a:p>
          <a:p>
            <a:pPr marL="342900" indent="-342900">
              <a:buAutoNum type="arabicPeriod"/>
            </a:pPr>
            <a:r>
              <a:rPr lang="ru-RU" sz="1200" dirty="0" smtClean="0"/>
              <a:t>(-) сложность подключения кабеля питания при перезагрузке</a:t>
            </a:r>
            <a:br>
              <a:rPr lang="ru-RU" sz="1200" dirty="0" smtClean="0"/>
            </a:br>
            <a:r>
              <a:rPr lang="ru-RU" sz="1200" dirty="0" smtClean="0"/>
              <a:t>(+) высокая точность движения и поворотов, минимум заносов, проскальзывания и юза</a:t>
            </a:r>
          </a:p>
          <a:p>
            <a:r>
              <a:rPr lang="ru-RU" sz="1200" dirty="0" smtClean="0"/>
              <a:t>Исходя из всех пунктов мы выбрали робота 1</a:t>
            </a:r>
            <a:r>
              <a:rPr lang="en-US" sz="1200" dirty="0" smtClean="0"/>
              <a:t>. </a:t>
            </a:r>
            <a:r>
              <a:rPr lang="ru-RU" sz="1200" dirty="0" smtClean="0"/>
              <a:t>Поздравления победителю! Главное преимущество- возможность быстрой замены насадок ,</a:t>
            </a:r>
            <a:r>
              <a:rPr lang="ru-RU" sz="1200" dirty="0" err="1" smtClean="0"/>
              <a:t>стандартизованность</a:t>
            </a:r>
            <a:r>
              <a:rPr lang="ru-RU" sz="1200" dirty="0" smtClean="0"/>
              <a:t> (мы можем </a:t>
            </a:r>
            <a:r>
              <a:rPr lang="ru-RU" sz="1200" dirty="0" err="1" smtClean="0"/>
              <a:t>заимстовать</a:t>
            </a:r>
            <a:r>
              <a:rPr lang="ru-RU" sz="1200" dirty="0" smtClean="0"/>
              <a:t> идеи у самого разработчика </a:t>
            </a:r>
            <a:r>
              <a:rPr lang="en-US" sz="1200" dirty="0" smtClean="0"/>
              <a:t>Lego Zachary Trautwein</a:t>
            </a:r>
            <a:r>
              <a:rPr lang="ru-RU" sz="1200" dirty="0" smtClean="0"/>
              <a:t>) и вылет валов моторов на обе стороны.</a:t>
            </a:r>
            <a:r>
              <a:rPr lang="en-US" sz="1200" dirty="0" smtClean="0"/>
              <a:t> </a:t>
            </a:r>
          </a:p>
          <a:p>
            <a:r>
              <a:rPr lang="ru-RU" sz="1200" dirty="0" smtClean="0"/>
              <a:t>Мы по совокупности выбрали робота с низким центром тяжести и поворотом с «Пятым колесом»</a:t>
            </a:r>
            <a:br>
              <a:rPr lang="ru-RU" sz="1200" dirty="0" smtClean="0"/>
            </a:br>
            <a:endParaRPr lang="ru-RU" sz="1200" dirty="0"/>
          </a:p>
        </p:txBody>
      </p:sp>
      <p:sp>
        <p:nvSpPr>
          <p:cNvPr id="6" name="TextBox 5"/>
          <p:cNvSpPr txBox="1"/>
          <p:nvPr/>
        </p:nvSpPr>
        <p:spPr>
          <a:xfrm>
            <a:off x="1043608" y="45182"/>
            <a:ext cx="4913525" cy="584775"/>
          </a:xfrm>
          <a:prstGeom prst="rect">
            <a:avLst/>
          </a:prstGeom>
          <a:noFill/>
        </p:spPr>
        <p:txBody>
          <a:bodyPr wrap="none" rtlCol="0">
            <a:spAutoFit/>
          </a:bodyPr>
          <a:lstStyle/>
          <a:p>
            <a:r>
              <a:rPr lang="ru-RU" sz="3200" dirty="0" smtClean="0"/>
              <a:t>Отбор вариантов решения</a:t>
            </a:r>
            <a:endParaRPr lang="ru-RU" sz="3200"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9" y="3500142"/>
            <a:ext cx="6768752" cy="32433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851506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79512" y="476672"/>
            <a:ext cx="8712968" cy="1815882"/>
          </a:xfrm>
          <a:prstGeom prst="rect">
            <a:avLst/>
          </a:prstGeom>
          <a:noFill/>
        </p:spPr>
        <p:txBody>
          <a:bodyPr wrap="square" rtlCol="0">
            <a:spAutoFit/>
          </a:bodyPr>
          <a:lstStyle/>
          <a:p>
            <a:r>
              <a:rPr lang="ru-RU" sz="1400" dirty="0" smtClean="0"/>
              <a:t> </a:t>
            </a:r>
          </a:p>
          <a:p>
            <a:pPr marL="342900" indent="-342900">
              <a:buAutoNum type="arabicPeriod"/>
            </a:pPr>
            <a:r>
              <a:rPr lang="ru-RU" sz="1400" dirty="0" smtClean="0"/>
              <a:t>Моторы передачи мощности насадкам вынесены на переднюю  плоскость.</a:t>
            </a:r>
          </a:p>
          <a:p>
            <a:pPr marL="342900" indent="-342900">
              <a:buAutoNum type="arabicPeriod"/>
            </a:pPr>
            <a:r>
              <a:rPr lang="ru-RU" sz="1400" dirty="0" smtClean="0"/>
              <a:t>Различные насадки – механизмы, связанные с моторами, обеспечивают как радиальное, так и параллельное перемещение</a:t>
            </a:r>
          </a:p>
          <a:p>
            <a:pPr marL="342900" indent="-342900">
              <a:buAutoNum type="arabicPeriod"/>
            </a:pPr>
            <a:r>
              <a:rPr lang="ru-RU" sz="1400" dirty="0" smtClean="0"/>
              <a:t>Возможность поворота с «пятым колесом» делает движение точными, а повороты определенными с определенным центром поворота – середина между ведущими колесами.</a:t>
            </a:r>
          </a:p>
          <a:p>
            <a:pPr marL="342900" indent="-342900">
              <a:buAutoNum type="arabicPeriod"/>
            </a:pPr>
            <a:r>
              <a:rPr lang="ru-RU" sz="1400" dirty="0" smtClean="0"/>
              <a:t>Низкий центр тяжести позволяет движение с высокими ускорениями и быстрыми поворотами</a:t>
            </a:r>
          </a:p>
          <a:p>
            <a:pPr marL="342900" indent="-342900">
              <a:buAutoNum type="arabicPeriod"/>
            </a:pPr>
            <a:r>
              <a:rPr lang="ru-RU" sz="1400" dirty="0" smtClean="0"/>
              <a:t>Возможность «горячей» замены аккумулятора</a:t>
            </a:r>
          </a:p>
        </p:txBody>
      </p:sp>
      <p:sp>
        <p:nvSpPr>
          <p:cNvPr id="6" name="TextBox 5"/>
          <p:cNvSpPr txBox="1"/>
          <p:nvPr/>
        </p:nvSpPr>
        <p:spPr>
          <a:xfrm>
            <a:off x="1043608" y="45182"/>
            <a:ext cx="3745321" cy="584775"/>
          </a:xfrm>
          <a:prstGeom prst="rect">
            <a:avLst/>
          </a:prstGeom>
          <a:noFill/>
        </p:spPr>
        <p:txBody>
          <a:bodyPr wrap="none" rtlCol="0">
            <a:spAutoFit/>
          </a:bodyPr>
          <a:lstStyle/>
          <a:p>
            <a:r>
              <a:rPr lang="ru-RU" sz="3200" dirty="0" smtClean="0"/>
              <a:t>Функционал робота</a:t>
            </a:r>
            <a:endParaRPr lang="ru-RU" sz="3200" dirty="0"/>
          </a:p>
        </p:txBody>
      </p:sp>
      <p:pic>
        <p:nvPicPr>
          <p:cNvPr id="3075"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28224" y="2416286"/>
            <a:ext cx="4847832" cy="392270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74632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23528" y="1052736"/>
            <a:ext cx="8640960" cy="4524315"/>
          </a:xfrm>
          <a:prstGeom prst="rect">
            <a:avLst/>
          </a:prstGeom>
          <a:noFill/>
        </p:spPr>
        <p:txBody>
          <a:bodyPr wrap="square" rtlCol="0">
            <a:spAutoFit/>
          </a:bodyPr>
          <a:lstStyle/>
          <a:p>
            <a:r>
              <a:rPr lang="ru-RU" dirty="0" smtClean="0"/>
              <a:t>Мы на мозговых штурмах придумали алгоритм нашей работы по прохождению миссий:</a:t>
            </a:r>
          </a:p>
          <a:p>
            <a:pPr marL="342900" indent="-342900">
              <a:buAutoNum type="arabicPeriod"/>
            </a:pPr>
            <a:r>
              <a:rPr lang="ru-RU" dirty="0" smtClean="0"/>
              <a:t>Мы хорошо и тщательно изучаем механику</a:t>
            </a:r>
          </a:p>
          <a:p>
            <a:pPr marL="342900" indent="-342900">
              <a:buAutoNum type="arabicPeriod"/>
            </a:pPr>
            <a:r>
              <a:rPr lang="ru-RU" dirty="0" smtClean="0"/>
              <a:t>Мы обсуждаем, конструируем и тестируем компоновку робота и насадок для выполнения миссий, потом снова обсуждаем и тестируем</a:t>
            </a:r>
          </a:p>
          <a:p>
            <a:pPr marL="342900" indent="-342900">
              <a:buAutoNum type="arabicPeriod"/>
            </a:pPr>
            <a:r>
              <a:rPr lang="ru-RU" dirty="0" smtClean="0"/>
              <a:t>Мы конструируем архитектуру кода, которой мы будем придерживаться во всех программах миссий</a:t>
            </a:r>
          </a:p>
          <a:p>
            <a:pPr marL="342900" indent="-342900">
              <a:buAutoNum type="arabicPeriod"/>
            </a:pPr>
            <a:r>
              <a:rPr lang="ru-RU" dirty="0" smtClean="0"/>
              <a:t>Мы разрабатываем общие алгоритмы и пишем библиотеки, которые будем использовать во всех программах прохождения миссий</a:t>
            </a:r>
          </a:p>
          <a:p>
            <a:pPr marL="342900" indent="-342900">
              <a:buAutoNum type="arabicPeriod"/>
            </a:pPr>
            <a:r>
              <a:rPr lang="ru-RU" dirty="0" smtClean="0"/>
              <a:t>Мы пишем код на </a:t>
            </a:r>
            <a:r>
              <a:rPr lang="en-US" dirty="0" smtClean="0"/>
              <a:t>Blocks, </a:t>
            </a:r>
            <a:r>
              <a:rPr lang="ru-RU" dirty="0" smtClean="0"/>
              <a:t>тестируем, сравниваем.</a:t>
            </a:r>
          </a:p>
          <a:p>
            <a:pPr marL="342900" indent="-342900">
              <a:buAutoNum type="arabicPeriod"/>
            </a:pPr>
            <a:r>
              <a:rPr lang="ru-RU" dirty="0" smtClean="0"/>
              <a:t>Мы отлаживаем наш код и насадки во время тестирования.</a:t>
            </a:r>
          </a:p>
          <a:p>
            <a:pPr marL="342900" indent="-342900">
              <a:buAutoNum type="arabicPeriod"/>
            </a:pPr>
            <a:r>
              <a:rPr lang="ru-RU" dirty="0" smtClean="0"/>
              <a:t>При необходимости мы возвращаемся к написанию кода, созданию новых алгоритмов или улучшения архитектуры</a:t>
            </a:r>
          </a:p>
          <a:p>
            <a:pPr marL="342900" indent="-342900">
              <a:buAutoNum type="arabicPeriod"/>
            </a:pPr>
            <a:r>
              <a:rPr lang="ru-RU" dirty="0" smtClean="0"/>
              <a:t>На основе отдельных миссий мы компонуем общий сценарий выполнения всех миссий</a:t>
            </a:r>
          </a:p>
          <a:p>
            <a:pPr marL="342900" indent="-342900">
              <a:buAutoNum type="arabicPeriod"/>
            </a:pPr>
            <a:endParaRPr lang="ru-RU" dirty="0"/>
          </a:p>
        </p:txBody>
      </p:sp>
      <p:sp>
        <p:nvSpPr>
          <p:cNvPr id="6" name="TextBox 5"/>
          <p:cNvSpPr txBox="1"/>
          <p:nvPr/>
        </p:nvSpPr>
        <p:spPr>
          <a:xfrm>
            <a:off x="107504" y="45182"/>
            <a:ext cx="8856984" cy="584775"/>
          </a:xfrm>
          <a:prstGeom prst="rect">
            <a:avLst/>
          </a:prstGeom>
          <a:noFill/>
        </p:spPr>
        <p:txBody>
          <a:bodyPr wrap="square" rtlCol="0">
            <a:spAutoFit/>
          </a:bodyPr>
          <a:lstStyle/>
          <a:p>
            <a:r>
              <a:rPr lang="ru-RU" sz="3200" dirty="0" smtClean="0"/>
              <a:t>Инновационные характеристики робота и кода</a:t>
            </a:r>
            <a:endParaRPr lang="ru-RU" sz="3200" dirty="0"/>
          </a:p>
        </p:txBody>
      </p:sp>
    </p:spTree>
    <p:extLst>
      <p:ext uri="{BB962C8B-B14F-4D97-AF65-F5344CB8AC3E}">
        <p14:creationId xmlns:p14="http://schemas.microsoft.com/office/powerpoint/2010/main" val="4217679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07504" y="1196752"/>
            <a:ext cx="8928992" cy="1754326"/>
          </a:xfrm>
          <a:prstGeom prst="rect">
            <a:avLst/>
          </a:prstGeom>
          <a:noFill/>
        </p:spPr>
        <p:txBody>
          <a:bodyPr wrap="square" rtlCol="0">
            <a:spAutoFit/>
          </a:bodyPr>
          <a:lstStyle/>
          <a:p>
            <a:r>
              <a:rPr lang="ru-RU" dirty="0" smtClean="0"/>
              <a:t>Столкнулись еще с одной проблемой (да с ней все сталкиваются) – синхронизация угла поворота мотора и положения движущейся (вращающейся) части насадки. Нужно или вставлять со специальными направляющими, либо упираться в поле, либо иметь глазомер как у Перова («Чаепитие в Мытищах»). У нас нет ничего из этого – но мы решили проблему динамически, в движении. Поясним на примере насадки для миссии 02 «теплица». </a:t>
            </a:r>
            <a:endParaRPr lang="ru-RU" dirty="0"/>
          </a:p>
        </p:txBody>
      </p:sp>
      <p:sp>
        <p:nvSpPr>
          <p:cNvPr id="6" name="TextBox 5"/>
          <p:cNvSpPr txBox="1"/>
          <p:nvPr/>
        </p:nvSpPr>
        <p:spPr>
          <a:xfrm>
            <a:off x="107504" y="45182"/>
            <a:ext cx="8856984" cy="584775"/>
          </a:xfrm>
          <a:prstGeom prst="rect">
            <a:avLst/>
          </a:prstGeom>
          <a:noFill/>
        </p:spPr>
        <p:txBody>
          <a:bodyPr wrap="square" rtlCol="0">
            <a:spAutoFit/>
          </a:bodyPr>
          <a:lstStyle/>
          <a:p>
            <a:r>
              <a:rPr lang="ru-RU" sz="3200" dirty="0" smtClean="0"/>
              <a:t>Инновационные характеристики робота и кода</a:t>
            </a:r>
            <a:endParaRPr lang="ru-RU" sz="3200"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636" y="3171571"/>
            <a:ext cx="5940660" cy="35049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441410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51520" y="634748"/>
            <a:ext cx="8784976" cy="2246769"/>
          </a:xfrm>
          <a:prstGeom prst="rect">
            <a:avLst/>
          </a:prstGeom>
          <a:noFill/>
        </p:spPr>
        <p:txBody>
          <a:bodyPr wrap="square" rtlCol="0">
            <a:spAutoFit/>
          </a:bodyPr>
          <a:lstStyle/>
          <a:p>
            <a:pPr marL="342900" indent="-342900">
              <a:buAutoNum type="arabicPeriod"/>
            </a:pPr>
            <a:r>
              <a:rPr lang="ru-RU" sz="1400" dirty="0" smtClean="0"/>
              <a:t>Мы вставляем насадку  3 для захвата контейнеров теплицы в любом положении в робот 1</a:t>
            </a:r>
          </a:p>
          <a:p>
            <a:pPr marL="342900" indent="-342900">
              <a:buAutoNum type="arabicPeriod"/>
            </a:pPr>
            <a:r>
              <a:rPr lang="ru-RU" sz="1400" dirty="0" smtClean="0"/>
              <a:t>При запуске мы присваиваем переменной </a:t>
            </a:r>
            <a:r>
              <a:rPr lang="en-US" sz="1400" dirty="0" smtClean="0"/>
              <a:t>Tics </a:t>
            </a:r>
            <a:r>
              <a:rPr lang="ru-RU" sz="1400" dirty="0" smtClean="0"/>
              <a:t>значение энкодера </a:t>
            </a:r>
          </a:p>
          <a:p>
            <a:pPr marL="342900" indent="-342900">
              <a:buAutoNum type="arabicPeriod"/>
            </a:pPr>
            <a:r>
              <a:rPr lang="ru-RU" sz="1400" dirty="0" smtClean="0"/>
              <a:t>Запускаем мотор (вал скрыт, но указан как 2 на фото) подъема  механизма насадки с мощностью 10% (зависит от силы трения и веса насадки)</a:t>
            </a:r>
          </a:p>
          <a:p>
            <a:pPr marL="342900" indent="-342900">
              <a:buAutoNum type="arabicPeriod"/>
            </a:pPr>
            <a:r>
              <a:rPr lang="ru-RU" sz="1400" dirty="0" smtClean="0"/>
              <a:t>Мотор крутит (приподнимает) насадку 3 до тех пор , пока вращающаяся часть с пластиной 4 не упрется в ограничитель 5</a:t>
            </a:r>
          </a:p>
          <a:p>
            <a:pPr marL="342900" indent="-342900">
              <a:buAutoNum type="arabicPeriod"/>
            </a:pPr>
            <a:r>
              <a:rPr lang="ru-RU" sz="1400" dirty="0" smtClean="0"/>
              <a:t>Когда насадка перестает вращаться, то энкодер относительного положения перестает менять значения, и оператор «повторять пока не» передает управление дальше, в программу.</a:t>
            </a:r>
          </a:p>
          <a:p>
            <a:pPr marL="342900" indent="-342900">
              <a:buAutoNum type="arabicPeriod"/>
            </a:pPr>
            <a:r>
              <a:rPr lang="ru-RU" sz="1400" dirty="0" smtClean="0"/>
              <a:t>Насадка установлена, угол зафиксирован (</a:t>
            </a:r>
            <a:r>
              <a:rPr lang="en-US" sz="1400" dirty="0" smtClean="0"/>
              <a:t>Tics), </a:t>
            </a:r>
            <a:r>
              <a:rPr lang="ru-RU" sz="1400" dirty="0" smtClean="0"/>
              <a:t>можно дальше выполнять программу. </a:t>
            </a:r>
          </a:p>
          <a:p>
            <a:pPr marL="342900" indent="-342900">
              <a:buAutoNum type="arabicPeriod"/>
            </a:pPr>
            <a:r>
              <a:rPr lang="ru-RU" sz="1400" dirty="0" smtClean="0"/>
              <a:t>Таких элементов в программе некоторых миссий может быть и больше 1.</a:t>
            </a:r>
            <a:endParaRPr lang="ru-RU" sz="1400" dirty="0"/>
          </a:p>
        </p:txBody>
      </p:sp>
      <p:sp>
        <p:nvSpPr>
          <p:cNvPr id="6" name="TextBox 5"/>
          <p:cNvSpPr txBox="1"/>
          <p:nvPr/>
        </p:nvSpPr>
        <p:spPr>
          <a:xfrm>
            <a:off x="107504" y="45182"/>
            <a:ext cx="9036496" cy="584775"/>
          </a:xfrm>
          <a:prstGeom prst="rect">
            <a:avLst/>
          </a:prstGeom>
          <a:noFill/>
        </p:spPr>
        <p:txBody>
          <a:bodyPr wrap="square" rtlCol="0">
            <a:spAutoFit/>
          </a:bodyPr>
          <a:lstStyle/>
          <a:p>
            <a:r>
              <a:rPr lang="ru-RU" sz="3200" dirty="0" smtClean="0"/>
              <a:t>Инновационные характеристики робота и кода</a:t>
            </a:r>
            <a:endParaRPr lang="ru-RU" sz="3200"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512" y="2837470"/>
            <a:ext cx="8712968" cy="381192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933408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33264" y="3573016"/>
            <a:ext cx="8784976" cy="2893100"/>
          </a:xfrm>
          <a:prstGeom prst="rect">
            <a:avLst/>
          </a:prstGeom>
          <a:noFill/>
        </p:spPr>
        <p:txBody>
          <a:bodyPr wrap="square" rtlCol="0">
            <a:spAutoFit/>
          </a:bodyPr>
          <a:lstStyle/>
          <a:p>
            <a:pPr marL="342900" indent="-342900">
              <a:buAutoNum type="arabicPeriod"/>
            </a:pPr>
            <a:r>
              <a:rPr lang="ru-RU" sz="1400" dirty="0" smtClean="0"/>
              <a:t>Код на </a:t>
            </a:r>
            <a:r>
              <a:rPr lang="en-US" sz="1400" dirty="0" err="1" smtClean="0"/>
              <a:t>Phyton</a:t>
            </a:r>
            <a:r>
              <a:rPr lang="en-US" sz="1400" dirty="0" smtClean="0"/>
              <a:t> </a:t>
            </a:r>
            <a:r>
              <a:rPr lang="ru-RU" sz="1400" dirty="0" smtClean="0"/>
              <a:t> - мы включаем мотор поворота рычага насадки с ограниченной мощностью, так чтобы мотор не поломал зубья шестеренок. Это строка 55</a:t>
            </a:r>
          </a:p>
          <a:p>
            <a:pPr marL="342900" indent="-342900">
              <a:buAutoNum type="arabicPeriod"/>
            </a:pPr>
            <a:r>
              <a:rPr lang="ru-RU" sz="1400" dirty="0" smtClean="0"/>
              <a:t>Вводим переменную М</a:t>
            </a:r>
            <a:r>
              <a:rPr lang="en-US" sz="1400" dirty="0" smtClean="0"/>
              <a:t>F – </a:t>
            </a:r>
            <a:r>
              <a:rPr lang="ru-RU" sz="1400" dirty="0" smtClean="0"/>
              <a:t>число тиков от энкодера мотора и инициируем ее 0</a:t>
            </a:r>
          </a:p>
          <a:p>
            <a:pPr marL="342900" indent="-342900">
              <a:buAutoNum type="arabicPeriod"/>
            </a:pPr>
            <a:r>
              <a:rPr lang="ru-RU" sz="1400" dirty="0" smtClean="0"/>
              <a:t>Выставляем нуль в счетчике тиков энкодера мотора – строка 57</a:t>
            </a:r>
          </a:p>
          <a:p>
            <a:pPr marL="342900" indent="-342900">
              <a:buAutoNum type="arabicPeriod"/>
            </a:pPr>
            <a:r>
              <a:rPr lang="ru-RU" sz="1400" dirty="0" smtClean="0"/>
              <a:t>Пауза чтобы не </a:t>
            </a:r>
            <a:r>
              <a:rPr lang="ru-RU" sz="1400" dirty="0" err="1" smtClean="0"/>
              <a:t>взглючила</a:t>
            </a:r>
            <a:endParaRPr lang="ru-RU" sz="1400" dirty="0" smtClean="0"/>
          </a:p>
          <a:p>
            <a:pPr marL="342900" indent="-342900">
              <a:buAutoNum type="arabicPeriod"/>
            </a:pPr>
            <a:r>
              <a:rPr lang="ru-RU" sz="1400" dirty="0" smtClean="0"/>
              <a:t>Запускаем цикл </a:t>
            </a:r>
            <a:r>
              <a:rPr lang="en-US" sz="1400" dirty="0" smtClean="0"/>
              <a:t>while, </a:t>
            </a:r>
            <a:r>
              <a:rPr lang="ru-RU" sz="1400" dirty="0" smtClean="0"/>
              <a:t>условие цикла – пока значение счетчика тиков энкодера растет, то мотор крутится. Как число тиков в этом и предыдущем цикле сравняется – значит мотор </a:t>
            </a:r>
            <a:r>
              <a:rPr lang="ru-RU" sz="1400" dirty="0" err="1" smtClean="0"/>
              <a:t>стопорнул</a:t>
            </a:r>
            <a:r>
              <a:rPr lang="ru-RU" sz="1400" dirty="0" smtClean="0"/>
              <a:t>, и пора выходить из тени, т.е. из цикла</a:t>
            </a:r>
          </a:p>
          <a:p>
            <a:pPr marL="342900" indent="-342900">
              <a:buAutoNum type="arabicPeriod"/>
            </a:pPr>
            <a:r>
              <a:rPr lang="ru-RU" sz="1400" dirty="0" smtClean="0"/>
              <a:t>В теле цикла мы опрашиваем счетчик тиков энкодера (1 тик= 1 угловой °) и делаем паузу</a:t>
            </a:r>
          </a:p>
          <a:p>
            <a:pPr marL="342900" indent="-342900">
              <a:buAutoNum type="arabicPeriod"/>
            </a:pPr>
            <a:r>
              <a:rPr lang="ru-RU" sz="1400" dirty="0" smtClean="0"/>
              <a:t>Таким образом, мы выставляем мотор в известное положение и имеем точку отсчета. Это позволяет вставлять насадку, не выставляя с филигранной точностью угол </a:t>
            </a:r>
            <a:r>
              <a:rPr lang="ru-RU" sz="1400" dirty="0" err="1" smtClean="0"/>
              <a:t>насадки.Вставил</a:t>
            </a:r>
            <a:r>
              <a:rPr lang="ru-RU" sz="1400" dirty="0" smtClean="0"/>
              <a:t> – и пошла программа.</a:t>
            </a:r>
          </a:p>
          <a:p>
            <a:pPr marL="342900" indent="-342900">
              <a:buAutoNum type="arabicPeriod"/>
            </a:pPr>
            <a:r>
              <a:rPr lang="ru-RU" sz="1400" dirty="0" smtClean="0"/>
              <a:t>После выхода из цикла мы снимаем напряжение с мотора командой .</a:t>
            </a:r>
            <a:r>
              <a:rPr lang="en-US" sz="1400" dirty="0" smtClean="0"/>
              <a:t>stop() (c</a:t>
            </a:r>
            <a:r>
              <a:rPr lang="ru-RU" sz="1400" dirty="0" smtClean="0"/>
              <a:t>тр. 65).</a:t>
            </a:r>
            <a:endParaRPr lang="ru-RU" sz="1400" dirty="0"/>
          </a:p>
        </p:txBody>
      </p:sp>
      <p:sp>
        <p:nvSpPr>
          <p:cNvPr id="6" name="TextBox 5"/>
          <p:cNvSpPr txBox="1"/>
          <p:nvPr/>
        </p:nvSpPr>
        <p:spPr>
          <a:xfrm>
            <a:off x="107504" y="45182"/>
            <a:ext cx="9036496" cy="584775"/>
          </a:xfrm>
          <a:prstGeom prst="rect">
            <a:avLst/>
          </a:prstGeom>
          <a:noFill/>
        </p:spPr>
        <p:txBody>
          <a:bodyPr wrap="square" rtlCol="0">
            <a:spAutoFit/>
          </a:bodyPr>
          <a:lstStyle/>
          <a:p>
            <a:r>
              <a:rPr lang="ru-RU" sz="3200" dirty="0" smtClean="0"/>
              <a:t>Инновационные характеристики робота и кода</a:t>
            </a:r>
            <a:endParaRPr lang="ru-RU" sz="3200"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519" y="548680"/>
            <a:ext cx="4974047" cy="28803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75043762"/>
      </p:ext>
    </p:extLst>
  </p:cSld>
  <p:clrMapOvr>
    <a:masterClrMapping/>
  </p:clrMapOvr>
</p:sld>
</file>

<file path=ppt/theme/theme1.xml><?xml version="1.0" encoding="utf-8"?>
<a:theme xmlns:a="http://schemas.openxmlformats.org/drawingml/2006/main" name="Воздушный поток">
  <a:themeElements>
    <a:clrScheme name="Воздушный поток">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Воздушный поток">
      <a:majorFont>
        <a:latin typeface="Trebuchet MS"/>
        <a:ea typeface=""/>
        <a:cs typeface=""/>
        <a:font script="Jpan" typeface="HGｺﾞｼｯｸM"/>
        <a:font script="Hang" typeface="HY그래픽B"/>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ｺﾞｼｯｸM"/>
        <a:font script="Hang" typeface="HY그래픽M"/>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Воздушный поток">
      <a:fillStyleLst>
        <a:solidFill>
          <a:schemeClr val="phClr"/>
        </a:solidFill>
        <a:gradFill rotWithShape="1">
          <a:gsLst>
            <a:gs pos="28000">
              <a:schemeClr val="phClr">
                <a:tint val="18000"/>
                <a:satMod val="120000"/>
                <a:lumMod val="88000"/>
              </a:schemeClr>
            </a:gs>
            <a:gs pos="100000">
              <a:schemeClr val="phClr">
                <a:tint val="40000"/>
                <a:satMod val="100000"/>
                <a:lumMod val="78000"/>
              </a:schemeClr>
            </a:gs>
          </a:gsLst>
          <a:lin ang="5400000" scaled="0"/>
        </a:gradFill>
        <a:gradFill rotWithShape="1">
          <a:gsLst>
            <a:gs pos="0">
              <a:schemeClr val="phClr">
                <a:lumMod val="95000"/>
              </a:schemeClr>
            </a:gs>
            <a:gs pos="100000">
              <a:schemeClr val="phClr">
                <a:shade val="82000"/>
                <a:satMod val="125000"/>
                <a:lumMod val="74000"/>
              </a:schemeClr>
            </a:gs>
          </a:gsLst>
          <a:lin ang="5400000" scaled="0"/>
        </a:gradFill>
      </a:fillStyleLst>
      <a:lnStyleLst>
        <a:ln w="9525" cap="flat" cmpd="sng" algn="ctr">
          <a:solidFill>
            <a:schemeClr val="phClr"/>
          </a:solidFill>
          <a:prstDash val="solid"/>
        </a:ln>
        <a:ln w="15875" cap="flat" cmpd="sng" algn="ctr">
          <a:solidFill>
            <a:schemeClr val="phClr">
              <a:shade val="75000"/>
              <a:satMod val="125000"/>
              <a:lumMod val="75000"/>
            </a:schemeClr>
          </a:solidFill>
          <a:prstDash val="solid"/>
        </a:ln>
        <a:ln w="25400" cap="flat" cmpd="sng" algn="ctr">
          <a:solidFill>
            <a:schemeClr val="phClr"/>
          </a:solidFill>
          <a:prstDash val="solid"/>
        </a:ln>
      </a:lnStyleLst>
      <a:effectStyleLst>
        <a:effectStyle>
          <a:effectLst>
            <a:outerShdw blurRad="63500" dist="50800" dir="5400000" sx="98000" sy="98000" rotWithShape="0">
              <a:srgbClr val="000000">
                <a:alpha val="20000"/>
              </a:srgbClr>
            </a:outerShdw>
          </a:effectLst>
        </a:effectStyle>
        <a:effectStyle>
          <a:effectLst>
            <a:outerShdw blurRad="40005" dist="22984" dir="5400000" rotWithShape="0">
              <a:srgbClr val="000000">
                <a:alpha val="45000"/>
              </a:srgbClr>
            </a:outerShdw>
          </a:effectLst>
          <a:scene3d>
            <a:camera prst="orthographicFront">
              <a:rot lat="0" lon="0" rev="0"/>
            </a:camera>
            <a:lightRig rig="balanced" dir="tr"/>
          </a:scene3d>
          <a:sp3d prstMaterial="matte">
            <a:bevelT w="19050" h="38100"/>
          </a:sp3d>
        </a:effectStyle>
        <a:effectStyle>
          <a:effectLst>
            <a:reflection blurRad="38100" stA="26000" endPos="23000" dist="25400" dir="5400000" sy="-100000" rotWithShape="0"/>
          </a:effectLst>
          <a:scene3d>
            <a:camera prst="orthographicFront">
              <a:rot lat="0" lon="0" rev="0"/>
            </a:camera>
            <a:lightRig rig="balanced" dir="tr"/>
          </a:scene3d>
          <a:sp3d contourW="14605" prstMaterial="plastic">
            <a:bevelT w="50800"/>
            <a:contourClr>
              <a:schemeClr val="phClr">
                <a:shade val="30000"/>
                <a:satMod val="120000"/>
              </a:schemeClr>
            </a:contourClr>
          </a:sp3d>
        </a:effectStyle>
      </a:effectStyleLst>
      <a:bgFillStyleLst>
        <a:solidFill>
          <a:schemeClr val="phClr"/>
        </a:solidFill>
        <a:gradFill rotWithShape="1">
          <a:gsLst>
            <a:gs pos="0">
              <a:schemeClr val="phClr">
                <a:tint val="98000"/>
                <a:shade val="90000"/>
                <a:satMod val="160000"/>
                <a:lumMod val="100000"/>
              </a:schemeClr>
            </a:gs>
            <a:gs pos="60000">
              <a:schemeClr val="phClr">
                <a:tint val="95000"/>
                <a:shade val="100000"/>
                <a:satMod val="130000"/>
                <a:lumMod val="130000"/>
              </a:schemeClr>
            </a:gs>
            <a:gs pos="100000">
              <a:schemeClr val="phClr">
                <a:tint val="97000"/>
                <a:shade val="100000"/>
                <a:hueMod val="100000"/>
                <a:satMod val="140000"/>
                <a:lumMod val="80000"/>
              </a:schemeClr>
            </a:gs>
          </a:gsLst>
          <a:path path="circle">
            <a:fillToRect l="20000" t="10000" r="20000" b="60000"/>
          </a:path>
        </a:gradFill>
        <a:gradFill rotWithShape="1">
          <a:gsLst>
            <a:gs pos="0">
              <a:schemeClr val="phClr">
                <a:tint val="94000"/>
                <a:satMod val="160000"/>
                <a:lumMod val="160000"/>
              </a:schemeClr>
            </a:gs>
            <a:gs pos="42000">
              <a:schemeClr val="phClr">
                <a:tint val="94000"/>
                <a:shade val="94000"/>
                <a:satMod val="160000"/>
                <a:lumMod val="130000"/>
              </a:schemeClr>
            </a:gs>
            <a:gs pos="100000">
              <a:schemeClr val="phClr">
                <a:tint val="97000"/>
                <a:shade val="94000"/>
                <a:satMod val="180000"/>
                <a:lumMod val="84000"/>
              </a:schemeClr>
            </a:gs>
          </a:gsLst>
          <a:path path="circle">
            <a:fillToRect l="24000" t="44000" r="24000" b="12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Slipstream</Template>
  <TotalTime>1008</TotalTime>
  <Words>2099</Words>
  <Application>Microsoft Office PowerPoint</Application>
  <PresentationFormat>Экран (4:3)</PresentationFormat>
  <Paragraphs>124</Paragraphs>
  <Slides>20</Slides>
  <Notes>0</Notes>
  <HiddenSlides>0</HiddenSlides>
  <MMClips>0</MMClips>
  <ScaleCrop>false</ScaleCrop>
  <HeadingPairs>
    <vt:vector size="4" baseType="variant">
      <vt:variant>
        <vt:lpstr>Тема</vt:lpstr>
      </vt:variant>
      <vt:variant>
        <vt:i4>1</vt:i4>
      </vt:variant>
      <vt:variant>
        <vt:lpstr>Заголовки слайдов</vt:lpstr>
      </vt:variant>
      <vt:variant>
        <vt:i4>20</vt:i4>
      </vt:variant>
    </vt:vector>
  </HeadingPairs>
  <TitlesOfParts>
    <vt:vector size="21" baseType="lpstr">
      <vt:lpstr>Воздушный поток</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Home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ydom</dc:creator>
  <cp:lastModifiedBy>ydom</cp:lastModifiedBy>
  <cp:revision>64</cp:revision>
  <dcterms:created xsi:type="dcterms:W3CDTF">2024-03-12T19:19:05Z</dcterms:created>
  <dcterms:modified xsi:type="dcterms:W3CDTF">2025-01-16T00:26:18Z</dcterms:modified>
</cp:coreProperties>
</file>

<file path=docProps/thumbnail.jpeg>
</file>